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30"/>
  </p:notesMasterIdLst>
  <p:sldIdLst>
    <p:sldId id="260" r:id="rId2"/>
    <p:sldId id="261" r:id="rId3"/>
    <p:sldId id="258" r:id="rId4"/>
    <p:sldId id="259" r:id="rId5"/>
    <p:sldId id="281" r:id="rId6"/>
    <p:sldId id="328" r:id="rId7"/>
    <p:sldId id="329" r:id="rId8"/>
    <p:sldId id="262" r:id="rId9"/>
    <p:sldId id="284" r:id="rId10"/>
    <p:sldId id="330" r:id="rId11"/>
    <p:sldId id="263" r:id="rId12"/>
    <p:sldId id="264" r:id="rId13"/>
    <p:sldId id="282" r:id="rId14"/>
    <p:sldId id="285" r:id="rId15"/>
    <p:sldId id="286" r:id="rId16"/>
    <p:sldId id="287" r:id="rId17"/>
    <p:sldId id="288" r:id="rId18"/>
    <p:sldId id="289" r:id="rId19"/>
    <p:sldId id="290" r:id="rId20"/>
    <p:sldId id="291" r:id="rId21"/>
    <p:sldId id="332" r:id="rId22"/>
    <p:sldId id="292" r:id="rId23"/>
    <p:sldId id="333" r:id="rId24"/>
    <p:sldId id="334" r:id="rId25"/>
    <p:sldId id="335" r:id="rId26"/>
    <p:sldId id="336" r:id="rId27"/>
    <p:sldId id="337" r:id="rId28"/>
    <p:sldId id="338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9799"/>
    <a:srgbClr val="6CD2E7"/>
    <a:srgbClr val="E8E8E8"/>
    <a:srgbClr val="EDE235"/>
    <a:srgbClr val="AAA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23"/>
    <p:restoredTop sz="93526"/>
  </p:normalViewPr>
  <p:slideViewPr>
    <p:cSldViewPr snapToGrid="0">
      <p:cViewPr>
        <p:scale>
          <a:sx n="91" d="100"/>
          <a:sy n="91" d="100"/>
        </p:scale>
        <p:origin x="384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42E905-EABD-4882-B6C4-9EA738361AFC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758E007-6CC5-40C9-863F-9DAAF33EAC5E}">
      <dgm:prSet/>
      <dgm:spPr/>
      <dgm:t>
        <a:bodyPr/>
        <a:lstStyle/>
        <a:p>
          <a:pPr algn="just">
            <a:lnSpc>
              <a:spcPct val="100000"/>
            </a:lnSpc>
          </a:pPr>
          <a:r>
            <a:rPr lang="en-US" dirty="0"/>
            <a:t>To detect an incoming train, the crossing is equipped with a "Detection Zone," which is implemented using a track circuit. This sensor not only detects when a train enters but also when the zone is clear. </a:t>
          </a:r>
        </a:p>
        <a:p>
          <a:pPr algn="just">
            <a:lnSpc>
              <a:spcPct val="100000"/>
            </a:lnSpc>
          </a:pPr>
          <a:r>
            <a:rPr lang="en-US" dirty="0"/>
            <a:t>For both safety and efficiency, once a train is detected in the zone, it must reach the crossing within 50 seconds at most. Once the train is on the crossing, it must clear it within a maximum of 40 seconds. However, the train's speed is limited, so it must remain on the crossing for at least 20 seconds.</a:t>
          </a:r>
        </a:p>
      </dgm:t>
    </dgm:pt>
    <dgm:pt modelId="{4DFBF2BB-5B13-4967-A8BA-EFDA8752F119}" type="parTrans" cxnId="{9238BF8C-0C3F-41B1-A576-406CFE1A7221}">
      <dgm:prSet/>
      <dgm:spPr/>
      <dgm:t>
        <a:bodyPr/>
        <a:lstStyle/>
        <a:p>
          <a:endParaRPr lang="en-US"/>
        </a:p>
      </dgm:t>
    </dgm:pt>
    <dgm:pt modelId="{9915E45E-C077-4AAB-B190-F6AC089A307A}" type="sibTrans" cxnId="{9238BF8C-0C3F-41B1-A576-406CFE1A7221}">
      <dgm:prSet/>
      <dgm:spPr/>
      <dgm:t>
        <a:bodyPr/>
        <a:lstStyle/>
        <a:p>
          <a:endParaRPr lang="en-US"/>
        </a:p>
      </dgm:t>
    </dgm:pt>
    <dgm:pt modelId="{A130FD2B-D808-47CE-83A1-9B3CEB2CDF3E}">
      <dgm:prSet/>
      <dgm:spPr/>
      <dgm:t>
        <a:bodyPr tIns="0" bIns="244800"/>
        <a:lstStyle/>
        <a:p>
          <a:pPr algn="just">
            <a:lnSpc>
              <a:spcPct val="100000"/>
            </a:lnSpc>
          </a:pPr>
          <a:r>
            <a:rPr lang="en-US" dirty="0"/>
            <a:t>The barrier, located at the intersection of the road and the railway, is operated by an electric motor, which is controlled by an electronic circuit with two inputs: "open" and "close." </a:t>
          </a:r>
        </a:p>
        <a:p>
          <a:pPr algn="just">
            <a:lnSpc>
              <a:spcPct val="100000"/>
            </a:lnSpc>
          </a:pPr>
          <a:r>
            <a:rPr lang="en-US" dirty="0"/>
            <a:t>Upon receiving a command, the barrier takes between 10 and 20 seconds to either fully open or close. If a train reaches the crossing while the barrier is raising, the sequence can be interrupted at any moment. </a:t>
          </a:r>
        </a:p>
      </dgm:t>
    </dgm:pt>
    <dgm:pt modelId="{854897E2-379A-4361-9CDC-1F8389F9F84F}" type="parTrans" cxnId="{940C0FE1-CE05-4BF1-9B60-D4930FFA6152}">
      <dgm:prSet/>
      <dgm:spPr/>
      <dgm:t>
        <a:bodyPr/>
        <a:lstStyle/>
        <a:p>
          <a:endParaRPr lang="en-US"/>
        </a:p>
      </dgm:t>
    </dgm:pt>
    <dgm:pt modelId="{729FC6F1-E2C2-448B-A903-EC8116AD7D7B}" type="sibTrans" cxnId="{940C0FE1-CE05-4BF1-9B60-D4930FFA6152}">
      <dgm:prSet/>
      <dgm:spPr/>
      <dgm:t>
        <a:bodyPr/>
        <a:lstStyle/>
        <a:p>
          <a:endParaRPr lang="en-US"/>
        </a:p>
      </dgm:t>
    </dgm:pt>
    <dgm:pt modelId="{1EF50C4D-00BD-4E17-9DDF-A7F767665062}" type="pres">
      <dgm:prSet presAssocID="{3D42E905-EABD-4882-B6C4-9EA738361AFC}" presName="root" presStyleCnt="0">
        <dgm:presLayoutVars>
          <dgm:dir/>
          <dgm:resizeHandles val="exact"/>
        </dgm:presLayoutVars>
      </dgm:prSet>
      <dgm:spPr/>
    </dgm:pt>
    <dgm:pt modelId="{6572BF20-F1CA-4B7D-8B0D-F5C560E6FD5F}" type="pres">
      <dgm:prSet presAssocID="{5758E007-6CC5-40C9-863F-9DAAF33EAC5E}" presName="compNode" presStyleCnt="0"/>
      <dgm:spPr/>
    </dgm:pt>
    <dgm:pt modelId="{4DC29FDC-9422-4F40-A86D-BE09CD06AEE4}" type="pres">
      <dgm:prSet presAssocID="{5758E007-6CC5-40C9-863F-9DAAF33EAC5E}" presName="bgRect" presStyleLbl="bgShp" presStyleIdx="0" presStyleCnt="2"/>
      <dgm:spPr/>
    </dgm:pt>
    <dgm:pt modelId="{D7F8F87E-D680-4963-B2C8-E08C82C22B6A}" type="pres">
      <dgm:prSet presAssocID="{5758E007-6CC5-40C9-863F-9DAAF33EAC5E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rain"/>
        </a:ext>
      </dgm:extLst>
    </dgm:pt>
    <dgm:pt modelId="{1411AAD0-E274-4221-8E6A-E98E2A7D0131}" type="pres">
      <dgm:prSet presAssocID="{5758E007-6CC5-40C9-863F-9DAAF33EAC5E}" presName="spaceRect" presStyleCnt="0"/>
      <dgm:spPr/>
    </dgm:pt>
    <dgm:pt modelId="{A0C8BF11-DCC6-4380-BF6C-EEE8D9DC0BCF}" type="pres">
      <dgm:prSet presAssocID="{5758E007-6CC5-40C9-863F-9DAAF33EAC5E}" presName="parTx" presStyleLbl="revTx" presStyleIdx="0" presStyleCnt="2">
        <dgm:presLayoutVars>
          <dgm:chMax val="0"/>
          <dgm:chPref val="0"/>
        </dgm:presLayoutVars>
      </dgm:prSet>
      <dgm:spPr/>
    </dgm:pt>
    <dgm:pt modelId="{B6992208-6857-4223-8743-F3C3BF5B4BDB}" type="pres">
      <dgm:prSet presAssocID="{9915E45E-C077-4AAB-B190-F6AC089A307A}" presName="sibTrans" presStyleCnt="0"/>
      <dgm:spPr/>
    </dgm:pt>
    <dgm:pt modelId="{C084285B-0756-424D-A957-8F182035FDF8}" type="pres">
      <dgm:prSet presAssocID="{A130FD2B-D808-47CE-83A1-9B3CEB2CDF3E}" presName="compNode" presStyleCnt="0"/>
      <dgm:spPr/>
    </dgm:pt>
    <dgm:pt modelId="{2E327A00-4675-42E8-BEC4-C07909214BCC}" type="pres">
      <dgm:prSet presAssocID="{A130FD2B-D808-47CE-83A1-9B3CEB2CDF3E}" presName="bgRect" presStyleLbl="bgShp" presStyleIdx="1" presStyleCnt="2"/>
      <dgm:spPr/>
    </dgm:pt>
    <dgm:pt modelId="{8EC19780-568A-4C73-B5C5-8C0BFFA63975}" type="pres">
      <dgm:prSet presAssocID="{A130FD2B-D808-47CE-83A1-9B3CEB2CDF3E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reetcar"/>
        </a:ext>
      </dgm:extLst>
    </dgm:pt>
    <dgm:pt modelId="{5F2B83BC-49B0-4BE7-AA73-61136A959C21}" type="pres">
      <dgm:prSet presAssocID="{A130FD2B-D808-47CE-83A1-9B3CEB2CDF3E}" presName="spaceRect" presStyleCnt="0"/>
      <dgm:spPr/>
    </dgm:pt>
    <dgm:pt modelId="{8576E348-9797-4460-AD49-89D372FF288D}" type="pres">
      <dgm:prSet presAssocID="{A130FD2B-D808-47CE-83A1-9B3CEB2CDF3E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3576B952-9969-1F49-A45A-92D7755E5859}" type="presOf" srcId="{A130FD2B-D808-47CE-83A1-9B3CEB2CDF3E}" destId="{8576E348-9797-4460-AD49-89D372FF288D}" srcOrd="0" destOrd="0" presId="urn:microsoft.com/office/officeart/2018/2/layout/IconVerticalSolidList"/>
    <dgm:cxn modelId="{9238BF8C-0C3F-41B1-A576-406CFE1A7221}" srcId="{3D42E905-EABD-4882-B6C4-9EA738361AFC}" destId="{5758E007-6CC5-40C9-863F-9DAAF33EAC5E}" srcOrd="0" destOrd="0" parTransId="{4DFBF2BB-5B13-4967-A8BA-EFDA8752F119}" sibTransId="{9915E45E-C077-4AAB-B190-F6AC089A307A}"/>
    <dgm:cxn modelId="{260A9591-0C80-8E46-9B99-F011B1B6FEA7}" type="presOf" srcId="{5758E007-6CC5-40C9-863F-9DAAF33EAC5E}" destId="{A0C8BF11-DCC6-4380-BF6C-EEE8D9DC0BCF}" srcOrd="0" destOrd="0" presId="urn:microsoft.com/office/officeart/2018/2/layout/IconVerticalSolidList"/>
    <dgm:cxn modelId="{940C0FE1-CE05-4BF1-9B60-D4930FFA6152}" srcId="{3D42E905-EABD-4882-B6C4-9EA738361AFC}" destId="{A130FD2B-D808-47CE-83A1-9B3CEB2CDF3E}" srcOrd="1" destOrd="0" parTransId="{854897E2-379A-4361-9CDC-1F8389F9F84F}" sibTransId="{729FC6F1-E2C2-448B-A903-EC8116AD7D7B}"/>
    <dgm:cxn modelId="{CB8D0EED-F3FA-014F-9BAC-2112E6D27B44}" type="presOf" srcId="{3D42E905-EABD-4882-B6C4-9EA738361AFC}" destId="{1EF50C4D-00BD-4E17-9DDF-A7F767665062}" srcOrd="0" destOrd="0" presId="urn:microsoft.com/office/officeart/2018/2/layout/IconVerticalSolidList"/>
    <dgm:cxn modelId="{900ABF09-188D-414B-8262-956E2FABFB0F}" type="presParOf" srcId="{1EF50C4D-00BD-4E17-9DDF-A7F767665062}" destId="{6572BF20-F1CA-4B7D-8B0D-F5C560E6FD5F}" srcOrd="0" destOrd="0" presId="urn:microsoft.com/office/officeart/2018/2/layout/IconVerticalSolidList"/>
    <dgm:cxn modelId="{75EED764-53DA-4340-A5A6-ED0B4ADD2EC4}" type="presParOf" srcId="{6572BF20-F1CA-4B7D-8B0D-F5C560E6FD5F}" destId="{4DC29FDC-9422-4F40-A86D-BE09CD06AEE4}" srcOrd="0" destOrd="0" presId="urn:microsoft.com/office/officeart/2018/2/layout/IconVerticalSolidList"/>
    <dgm:cxn modelId="{2F17C9C7-CC34-D142-A53D-302A5BB5B7EC}" type="presParOf" srcId="{6572BF20-F1CA-4B7D-8B0D-F5C560E6FD5F}" destId="{D7F8F87E-D680-4963-B2C8-E08C82C22B6A}" srcOrd="1" destOrd="0" presId="urn:microsoft.com/office/officeart/2018/2/layout/IconVerticalSolidList"/>
    <dgm:cxn modelId="{4D46528C-0705-084F-A6BF-682580C8227C}" type="presParOf" srcId="{6572BF20-F1CA-4B7D-8B0D-F5C560E6FD5F}" destId="{1411AAD0-E274-4221-8E6A-E98E2A7D0131}" srcOrd="2" destOrd="0" presId="urn:microsoft.com/office/officeart/2018/2/layout/IconVerticalSolidList"/>
    <dgm:cxn modelId="{02FA26A9-3194-6E47-937A-C4089937DD43}" type="presParOf" srcId="{6572BF20-F1CA-4B7D-8B0D-F5C560E6FD5F}" destId="{A0C8BF11-DCC6-4380-BF6C-EEE8D9DC0BCF}" srcOrd="3" destOrd="0" presId="urn:microsoft.com/office/officeart/2018/2/layout/IconVerticalSolidList"/>
    <dgm:cxn modelId="{98A1F282-8B1E-4144-9000-3C636EB59267}" type="presParOf" srcId="{1EF50C4D-00BD-4E17-9DDF-A7F767665062}" destId="{B6992208-6857-4223-8743-F3C3BF5B4BDB}" srcOrd="1" destOrd="0" presId="urn:microsoft.com/office/officeart/2018/2/layout/IconVerticalSolidList"/>
    <dgm:cxn modelId="{F7EB30EB-4CC9-6049-8DA3-D076215D174B}" type="presParOf" srcId="{1EF50C4D-00BD-4E17-9DDF-A7F767665062}" destId="{C084285B-0756-424D-A957-8F182035FDF8}" srcOrd="2" destOrd="0" presId="urn:microsoft.com/office/officeart/2018/2/layout/IconVerticalSolidList"/>
    <dgm:cxn modelId="{5B6BB1AC-0E22-044F-A434-55AB5C72018B}" type="presParOf" srcId="{C084285B-0756-424D-A957-8F182035FDF8}" destId="{2E327A00-4675-42E8-BEC4-C07909214BCC}" srcOrd="0" destOrd="0" presId="urn:microsoft.com/office/officeart/2018/2/layout/IconVerticalSolidList"/>
    <dgm:cxn modelId="{454E2BD9-4E2D-3A45-A083-3E04F5883164}" type="presParOf" srcId="{C084285B-0756-424D-A957-8F182035FDF8}" destId="{8EC19780-568A-4C73-B5C5-8C0BFFA63975}" srcOrd="1" destOrd="0" presId="urn:microsoft.com/office/officeart/2018/2/layout/IconVerticalSolidList"/>
    <dgm:cxn modelId="{E5E4EF7D-A7DA-2740-B1E5-873F00A9FEA5}" type="presParOf" srcId="{C084285B-0756-424D-A957-8F182035FDF8}" destId="{5F2B83BC-49B0-4BE7-AA73-61136A959C21}" srcOrd="2" destOrd="0" presId="urn:microsoft.com/office/officeart/2018/2/layout/IconVerticalSolidList"/>
    <dgm:cxn modelId="{8B47CE8D-0C01-3C45-AFB1-BF7C76C2A61B}" type="presParOf" srcId="{C084285B-0756-424D-A957-8F182035FDF8}" destId="{8576E348-9797-4460-AD49-89D372FF288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D42E905-EABD-4882-B6C4-9EA738361AFC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758E007-6CC5-40C9-863F-9DAAF33EAC5E}">
      <dgm:prSet/>
      <dgm:spPr/>
      <dgm:t>
        <a:bodyPr/>
        <a:lstStyle/>
        <a:p>
          <a:pPr algn="just">
            <a:lnSpc>
              <a:spcPct val="100000"/>
            </a:lnSpc>
          </a:pPr>
          <a:r>
            <a:rPr lang="en-US" dirty="0"/>
            <a:t>To detect an incoming train, the crossing is equipped with a "Detection Zone," which is implemented using a track circuit. This sensor not only detects when a train enters but also when the zone is clear. </a:t>
          </a:r>
        </a:p>
        <a:p>
          <a:pPr algn="just">
            <a:lnSpc>
              <a:spcPct val="100000"/>
            </a:lnSpc>
          </a:pPr>
          <a:r>
            <a:rPr lang="en-US" dirty="0"/>
            <a:t>For both safety and efficiency, once a train is detected in the zone, it must reach the crossing within 50 seconds at most. Once the train is on the crossing, it must clear it within a maximum of 40 seconds. However, the train's speed is limited, so it must remain on the crossing for at least 20 seconds.</a:t>
          </a:r>
        </a:p>
      </dgm:t>
    </dgm:pt>
    <dgm:pt modelId="{4DFBF2BB-5B13-4967-A8BA-EFDA8752F119}" type="parTrans" cxnId="{9238BF8C-0C3F-41B1-A576-406CFE1A7221}">
      <dgm:prSet/>
      <dgm:spPr/>
      <dgm:t>
        <a:bodyPr/>
        <a:lstStyle/>
        <a:p>
          <a:endParaRPr lang="en-US"/>
        </a:p>
      </dgm:t>
    </dgm:pt>
    <dgm:pt modelId="{9915E45E-C077-4AAB-B190-F6AC089A307A}" type="sibTrans" cxnId="{9238BF8C-0C3F-41B1-A576-406CFE1A7221}">
      <dgm:prSet/>
      <dgm:spPr/>
      <dgm:t>
        <a:bodyPr/>
        <a:lstStyle/>
        <a:p>
          <a:endParaRPr lang="en-US"/>
        </a:p>
      </dgm:t>
    </dgm:pt>
    <dgm:pt modelId="{A130FD2B-D808-47CE-83A1-9B3CEB2CDF3E}">
      <dgm:prSet/>
      <dgm:spPr/>
      <dgm:t>
        <a:bodyPr tIns="0" bIns="244800"/>
        <a:lstStyle/>
        <a:p>
          <a:pPr algn="just">
            <a:lnSpc>
              <a:spcPct val="100000"/>
            </a:lnSpc>
          </a:pPr>
          <a:r>
            <a:rPr lang="en-US" dirty="0"/>
            <a:t>The barrier, located at the intersection of the road and the railway, is operated by an electric motor, which is controlled by an electronic circuit with two inputs: "open" and "close." </a:t>
          </a:r>
        </a:p>
        <a:p>
          <a:pPr algn="just">
            <a:lnSpc>
              <a:spcPct val="100000"/>
            </a:lnSpc>
          </a:pPr>
          <a:r>
            <a:rPr lang="en-US" dirty="0"/>
            <a:t>Upon receiving a command, the barrier takes between 10 and 20 seconds to either fully open or close. If a train reaches the crossing while the barrier is raising, the sequence can be interrupted at any moment. </a:t>
          </a:r>
        </a:p>
      </dgm:t>
    </dgm:pt>
    <dgm:pt modelId="{854897E2-379A-4361-9CDC-1F8389F9F84F}" type="parTrans" cxnId="{940C0FE1-CE05-4BF1-9B60-D4930FFA6152}">
      <dgm:prSet/>
      <dgm:spPr/>
      <dgm:t>
        <a:bodyPr/>
        <a:lstStyle/>
        <a:p>
          <a:endParaRPr lang="en-US"/>
        </a:p>
      </dgm:t>
    </dgm:pt>
    <dgm:pt modelId="{729FC6F1-E2C2-448B-A903-EC8116AD7D7B}" type="sibTrans" cxnId="{940C0FE1-CE05-4BF1-9B60-D4930FFA6152}">
      <dgm:prSet/>
      <dgm:spPr/>
      <dgm:t>
        <a:bodyPr/>
        <a:lstStyle/>
        <a:p>
          <a:endParaRPr lang="en-US"/>
        </a:p>
      </dgm:t>
    </dgm:pt>
    <dgm:pt modelId="{1EF50C4D-00BD-4E17-9DDF-A7F767665062}" type="pres">
      <dgm:prSet presAssocID="{3D42E905-EABD-4882-B6C4-9EA738361AFC}" presName="root" presStyleCnt="0">
        <dgm:presLayoutVars>
          <dgm:dir/>
          <dgm:resizeHandles val="exact"/>
        </dgm:presLayoutVars>
      </dgm:prSet>
      <dgm:spPr/>
    </dgm:pt>
    <dgm:pt modelId="{6572BF20-F1CA-4B7D-8B0D-F5C560E6FD5F}" type="pres">
      <dgm:prSet presAssocID="{5758E007-6CC5-40C9-863F-9DAAF33EAC5E}" presName="compNode" presStyleCnt="0"/>
      <dgm:spPr/>
    </dgm:pt>
    <dgm:pt modelId="{4DC29FDC-9422-4F40-A86D-BE09CD06AEE4}" type="pres">
      <dgm:prSet presAssocID="{5758E007-6CC5-40C9-863F-9DAAF33EAC5E}" presName="bgRect" presStyleLbl="bgShp" presStyleIdx="0" presStyleCnt="2"/>
      <dgm:spPr/>
    </dgm:pt>
    <dgm:pt modelId="{D7F8F87E-D680-4963-B2C8-E08C82C22B6A}" type="pres">
      <dgm:prSet presAssocID="{5758E007-6CC5-40C9-863F-9DAAF33EAC5E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rain"/>
        </a:ext>
      </dgm:extLst>
    </dgm:pt>
    <dgm:pt modelId="{1411AAD0-E274-4221-8E6A-E98E2A7D0131}" type="pres">
      <dgm:prSet presAssocID="{5758E007-6CC5-40C9-863F-9DAAF33EAC5E}" presName="spaceRect" presStyleCnt="0"/>
      <dgm:spPr/>
    </dgm:pt>
    <dgm:pt modelId="{A0C8BF11-DCC6-4380-BF6C-EEE8D9DC0BCF}" type="pres">
      <dgm:prSet presAssocID="{5758E007-6CC5-40C9-863F-9DAAF33EAC5E}" presName="parTx" presStyleLbl="revTx" presStyleIdx="0" presStyleCnt="2">
        <dgm:presLayoutVars>
          <dgm:chMax val="0"/>
          <dgm:chPref val="0"/>
        </dgm:presLayoutVars>
      </dgm:prSet>
      <dgm:spPr/>
    </dgm:pt>
    <dgm:pt modelId="{B6992208-6857-4223-8743-F3C3BF5B4BDB}" type="pres">
      <dgm:prSet presAssocID="{9915E45E-C077-4AAB-B190-F6AC089A307A}" presName="sibTrans" presStyleCnt="0"/>
      <dgm:spPr/>
    </dgm:pt>
    <dgm:pt modelId="{C084285B-0756-424D-A957-8F182035FDF8}" type="pres">
      <dgm:prSet presAssocID="{A130FD2B-D808-47CE-83A1-9B3CEB2CDF3E}" presName="compNode" presStyleCnt="0"/>
      <dgm:spPr/>
    </dgm:pt>
    <dgm:pt modelId="{2E327A00-4675-42E8-BEC4-C07909214BCC}" type="pres">
      <dgm:prSet presAssocID="{A130FD2B-D808-47CE-83A1-9B3CEB2CDF3E}" presName="bgRect" presStyleLbl="bgShp" presStyleIdx="1" presStyleCnt="2"/>
      <dgm:spPr/>
    </dgm:pt>
    <dgm:pt modelId="{8EC19780-568A-4C73-B5C5-8C0BFFA63975}" type="pres">
      <dgm:prSet presAssocID="{A130FD2B-D808-47CE-83A1-9B3CEB2CDF3E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reetcar"/>
        </a:ext>
      </dgm:extLst>
    </dgm:pt>
    <dgm:pt modelId="{5F2B83BC-49B0-4BE7-AA73-61136A959C21}" type="pres">
      <dgm:prSet presAssocID="{A130FD2B-D808-47CE-83A1-9B3CEB2CDF3E}" presName="spaceRect" presStyleCnt="0"/>
      <dgm:spPr/>
    </dgm:pt>
    <dgm:pt modelId="{8576E348-9797-4460-AD49-89D372FF288D}" type="pres">
      <dgm:prSet presAssocID="{A130FD2B-D808-47CE-83A1-9B3CEB2CDF3E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3576B952-9969-1F49-A45A-92D7755E5859}" type="presOf" srcId="{A130FD2B-D808-47CE-83A1-9B3CEB2CDF3E}" destId="{8576E348-9797-4460-AD49-89D372FF288D}" srcOrd="0" destOrd="0" presId="urn:microsoft.com/office/officeart/2018/2/layout/IconVerticalSolidList"/>
    <dgm:cxn modelId="{9238BF8C-0C3F-41B1-A576-406CFE1A7221}" srcId="{3D42E905-EABD-4882-B6C4-9EA738361AFC}" destId="{5758E007-6CC5-40C9-863F-9DAAF33EAC5E}" srcOrd="0" destOrd="0" parTransId="{4DFBF2BB-5B13-4967-A8BA-EFDA8752F119}" sibTransId="{9915E45E-C077-4AAB-B190-F6AC089A307A}"/>
    <dgm:cxn modelId="{260A9591-0C80-8E46-9B99-F011B1B6FEA7}" type="presOf" srcId="{5758E007-6CC5-40C9-863F-9DAAF33EAC5E}" destId="{A0C8BF11-DCC6-4380-BF6C-EEE8D9DC0BCF}" srcOrd="0" destOrd="0" presId="urn:microsoft.com/office/officeart/2018/2/layout/IconVerticalSolidList"/>
    <dgm:cxn modelId="{940C0FE1-CE05-4BF1-9B60-D4930FFA6152}" srcId="{3D42E905-EABD-4882-B6C4-9EA738361AFC}" destId="{A130FD2B-D808-47CE-83A1-9B3CEB2CDF3E}" srcOrd="1" destOrd="0" parTransId="{854897E2-379A-4361-9CDC-1F8389F9F84F}" sibTransId="{729FC6F1-E2C2-448B-A903-EC8116AD7D7B}"/>
    <dgm:cxn modelId="{CB8D0EED-F3FA-014F-9BAC-2112E6D27B44}" type="presOf" srcId="{3D42E905-EABD-4882-B6C4-9EA738361AFC}" destId="{1EF50C4D-00BD-4E17-9DDF-A7F767665062}" srcOrd="0" destOrd="0" presId="urn:microsoft.com/office/officeart/2018/2/layout/IconVerticalSolidList"/>
    <dgm:cxn modelId="{900ABF09-188D-414B-8262-956E2FABFB0F}" type="presParOf" srcId="{1EF50C4D-00BD-4E17-9DDF-A7F767665062}" destId="{6572BF20-F1CA-4B7D-8B0D-F5C560E6FD5F}" srcOrd="0" destOrd="0" presId="urn:microsoft.com/office/officeart/2018/2/layout/IconVerticalSolidList"/>
    <dgm:cxn modelId="{75EED764-53DA-4340-A5A6-ED0B4ADD2EC4}" type="presParOf" srcId="{6572BF20-F1CA-4B7D-8B0D-F5C560E6FD5F}" destId="{4DC29FDC-9422-4F40-A86D-BE09CD06AEE4}" srcOrd="0" destOrd="0" presId="urn:microsoft.com/office/officeart/2018/2/layout/IconVerticalSolidList"/>
    <dgm:cxn modelId="{2F17C9C7-CC34-D142-A53D-302A5BB5B7EC}" type="presParOf" srcId="{6572BF20-F1CA-4B7D-8B0D-F5C560E6FD5F}" destId="{D7F8F87E-D680-4963-B2C8-E08C82C22B6A}" srcOrd="1" destOrd="0" presId="urn:microsoft.com/office/officeart/2018/2/layout/IconVerticalSolidList"/>
    <dgm:cxn modelId="{4D46528C-0705-084F-A6BF-682580C8227C}" type="presParOf" srcId="{6572BF20-F1CA-4B7D-8B0D-F5C560E6FD5F}" destId="{1411AAD0-E274-4221-8E6A-E98E2A7D0131}" srcOrd="2" destOrd="0" presId="urn:microsoft.com/office/officeart/2018/2/layout/IconVerticalSolidList"/>
    <dgm:cxn modelId="{02FA26A9-3194-6E47-937A-C4089937DD43}" type="presParOf" srcId="{6572BF20-F1CA-4B7D-8B0D-F5C560E6FD5F}" destId="{A0C8BF11-DCC6-4380-BF6C-EEE8D9DC0BCF}" srcOrd="3" destOrd="0" presId="urn:microsoft.com/office/officeart/2018/2/layout/IconVerticalSolidList"/>
    <dgm:cxn modelId="{98A1F282-8B1E-4144-9000-3C636EB59267}" type="presParOf" srcId="{1EF50C4D-00BD-4E17-9DDF-A7F767665062}" destId="{B6992208-6857-4223-8743-F3C3BF5B4BDB}" srcOrd="1" destOrd="0" presId="urn:microsoft.com/office/officeart/2018/2/layout/IconVerticalSolidList"/>
    <dgm:cxn modelId="{F7EB30EB-4CC9-6049-8DA3-D076215D174B}" type="presParOf" srcId="{1EF50C4D-00BD-4E17-9DDF-A7F767665062}" destId="{C084285B-0756-424D-A957-8F182035FDF8}" srcOrd="2" destOrd="0" presId="urn:microsoft.com/office/officeart/2018/2/layout/IconVerticalSolidList"/>
    <dgm:cxn modelId="{5B6BB1AC-0E22-044F-A434-55AB5C72018B}" type="presParOf" srcId="{C084285B-0756-424D-A957-8F182035FDF8}" destId="{2E327A00-4675-42E8-BEC4-C07909214BCC}" srcOrd="0" destOrd="0" presId="urn:microsoft.com/office/officeart/2018/2/layout/IconVerticalSolidList"/>
    <dgm:cxn modelId="{454E2BD9-4E2D-3A45-A083-3E04F5883164}" type="presParOf" srcId="{C084285B-0756-424D-A957-8F182035FDF8}" destId="{8EC19780-568A-4C73-B5C5-8C0BFFA63975}" srcOrd="1" destOrd="0" presId="urn:microsoft.com/office/officeart/2018/2/layout/IconVerticalSolidList"/>
    <dgm:cxn modelId="{E5E4EF7D-A7DA-2740-B1E5-873F00A9FEA5}" type="presParOf" srcId="{C084285B-0756-424D-A957-8F182035FDF8}" destId="{5F2B83BC-49B0-4BE7-AA73-61136A959C21}" srcOrd="2" destOrd="0" presId="urn:microsoft.com/office/officeart/2018/2/layout/IconVerticalSolidList"/>
    <dgm:cxn modelId="{8B47CE8D-0C01-3C45-AFB1-BF7C76C2A61B}" type="presParOf" srcId="{C084285B-0756-424D-A957-8F182035FDF8}" destId="{8576E348-9797-4460-AD49-89D372FF288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C29FDC-9422-4F40-A86D-BE09CD06AEE4}">
      <dsp:nvSpPr>
        <dsp:cNvPr id="0" name=""/>
        <dsp:cNvSpPr/>
      </dsp:nvSpPr>
      <dsp:spPr>
        <a:xfrm>
          <a:off x="0" y="2379"/>
          <a:ext cx="6172199" cy="6802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F8F87E-D680-4963-B2C8-E08C82C22B6A}">
      <dsp:nvSpPr>
        <dsp:cNvPr id="0" name=""/>
        <dsp:cNvSpPr/>
      </dsp:nvSpPr>
      <dsp:spPr>
        <a:xfrm>
          <a:off x="20576" y="17684"/>
          <a:ext cx="37411" cy="3741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C8BF11-DCC6-4380-BF6C-EEE8D9DC0BCF}">
      <dsp:nvSpPr>
        <dsp:cNvPr id="0" name=""/>
        <dsp:cNvSpPr/>
      </dsp:nvSpPr>
      <dsp:spPr>
        <a:xfrm>
          <a:off x="78564" y="2379"/>
          <a:ext cx="5817737" cy="23127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4762" tIns="244762" rIns="244762" bIns="244762" numCol="1" spcCol="1270" anchor="ctr" anchorCtr="0">
          <a:noAutofit/>
        </a:bodyPr>
        <a:lstStyle/>
        <a:p>
          <a:pPr marL="0" lvl="0" indent="0" algn="just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To detect an incoming train, the crossing is equipped with a "Detection Zone," which is implemented using a track circuit. This sensor not only detects when a train enters but also when the zone is clear. </a:t>
          </a:r>
        </a:p>
        <a:p>
          <a:pPr marL="0" lvl="0" indent="0" algn="just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For both safety and efficiency, once a train is detected in the zone, it must reach the crossing within 50 seconds at most. Once the train is on the crossing, it must clear it within a maximum of 40 seconds. However, the train's speed is limited, so it must remain on the crossing for at least 20 seconds.</a:t>
          </a:r>
        </a:p>
      </dsp:txBody>
      <dsp:txXfrm>
        <a:off x="78564" y="2379"/>
        <a:ext cx="5817737" cy="2312711"/>
      </dsp:txXfrm>
    </dsp:sp>
    <dsp:sp modelId="{2E327A00-4675-42E8-BEC4-C07909214BCC}">
      <dsp:nvSpPr>
        <dsp:cNvPr id="0" name=""/>
        <dsp:cNvSpPr/>
      </dsp:nvSpPr>
      <dsp:spPr>
        <a:xfrm>
          <a:off x="0" y="2558534"/>
          <a:ext cx="6172199" cy="6802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C19780-568A-4C73-B5C5-8C0BFFA63975}">
      <dsp:nvSpPr>
        <dsp:cNvPr id="0" name=""/>
        <dsp:cNvSpPr/>
      </dsp:nvSpPr>
      <dsp:spPr>
        <a:xfrm>
          <a:off x="20576" y="2573838"/>
          <a:ext cx="37411" cy="3741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76E348-9797-4460-AD49-89D372FF288D}">
      <dsp:nvSpPr>
        <dsp:cNvPr id="0" name=""/>
        <dsp:cNvSpPr/>
      </dsp:nvSpPr>
      <dsp:spPr>
        <a:xfrm>
          <a:off x="78564" y="2558534"/>
          <a:ext cx="5817737" cy="23127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4762" tIns="0" rIns="244762" bIns="244800" numCol="1" spcCol="1270" anchor="ctr" anchorCtr="0">
          <a:noAutofit/>
        </a:bodyPr>
        <a:lstStyle/>
        <a:p>
          <a:pPr marL="0" lvl="0" indent="0" algn="just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The barrier, located at the intersection of the road and the railway, is operated by an electric motor, which is controlled by an electronic circuit with two inputs: "open" and "close." </a:t>
          </a:r>
        </a:p>
        <a:p>
          <a:pPr marL="0" lvl="0" indent="0" algn="just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Upon receiving a command, the barrier takes between 10 and 20 seconds to either fully open or close. If a train reaches the crossing while the barrier is raising, the sequence can be interrupted at any moment. </a:t>
          </a:r>
        </a:p>
      </dsp:txBody>
      <dsp:txXfrm>
        <a:off x="78564" y="2558534"/>
        <a:ext cx="5817737" cy="231271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C29FDC-9422-4F40-A86D-BE09CD06AEE4}">
      <dsp:nvSpPr>
        <dsp:cNvPr id="0" name=""/>
        <dsp:cNvSpPr/>
      </dsp:nvSpPr>
      <dsp:spPr>
        <a:xfrm>
          <a:off x="0" y="2379"/>
          <a:ext cx="6172199" cy="6802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F8F87E-D680-4963-B2C8-E08C82C22B6A}">
      <dsp:nvSpPr>
        <dsp:cNvPr id="0" name=""/>
        <dsp:cNvSpPr/>
      </dsp:nvSpPr>
      <dsp:spPr>
        <a:xfrm>
          <a:off x="20576" y="17684"/>
          <a:ext cx="37411" cy="3741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C8BF11-DCC6-4380-BF6C-EEE8D9DC0BCF}">
      <dsp:nvSpPr>
        <dsp:cNvPr id="0" name=""/>
        <dsp:cNvSpPr/>
      </dsp:nvSpPr>
      <dsp:spPr>
        <a:xfrm>
          <a:off x="78564" y="2379"/>
          <a:ext cx="5817737" cy="23127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4762" tIns="244762" rIns="244762" bIns="244762" numCol="1" spcCol="1270" anchor="ctr" anchorCtr="0">
          <a:noAutofit/>
        </a:bodyPr>
        <a:lstStyle/>
        <a:p>
          <a:pPr marL="0" lvl="0" indent="0" algn="just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To detect an incoming train, the crossing is equipped with a "Detection Zone," which is implemented using a track circuit. This sensor not only detects when a train enters but also when the zone is clear. </a:t>
          </a:r>
        </a:p>
        <a:p>
          <a:pPr marL="0" lvl="0" indent="0" algn="just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For both safety and efficiency, once a train is detected in the zone, it must reach the crossing within 50 seconds at most. Once the train is on the crossing, it must clear it within a maximum of 40 seconds. However, the train's speed is limited, so it must remain on the crossing for at least 20 seconds.</a:t>
          </a:r>
        </a:p>
      </dsp:txBody>
      <dsp:txXfrm>
        <a:off x="78564" y="2379"/>
        <a:ext cx="5817737" cy="2312711"/>
      </dsp:txXfrm>
    </dsp:sp>
    <dsp:sp modelId="{2E327A00-4675-42E8-BEC4-C07909214BCC}">
      <dsp:nvSpPr>
        <dsp:cNvPr id="0" name=""/>
        <dsp:cNvSpPr/>
      </dsp:nvSpPr>
      <dsp:spPr>
        <a:xfrm>
          <a:off x="0" y="2558534"/>
          <a:ext cx="6172199" cy="6802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C19780-568A-4C73-B5C5-8C0BFFA63975}">
      <dsp:nvSpPr>
        <dsp:cNvPr id="0" name=""/>
        <dsp:cNvSpPr/>
      </dsp:nvSpPr>
      <dsp:spPr>
        <a:xfrm>
          <a:off x="20576" y="2573838"/>
          <a:ext cx="37411" cy="3741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76E348-9797-4460-AD49-89D372FF288D}">
      <dsp:nvSpPr>
        <dsp:cNvPr id="0" name=""/>
        <dsp:cNvSpPr/>
      </dsp:nvSpPr>
      <dsp:spPr>
        <a:xfrm>
          <a:off x="78564" y="2558534"/>
          <a:ext cx="5817737" cy="23127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4762" tIns="0" rIns="244762" bIns="244800" numCol="1" spcCol="1270" anchor="ctr" anchorCtr="0">
          <a:noAutofit/>
        </a:bodyPr>
        <a:lstStyle/>
        <a:p>
          <a:pPr marL="0" lvl="0" indent="0" algn="just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The barrier, located at the intersection of the road and the railway, is operated by an electric motor, which is controlled by an electronic circuit with two inputs: "open" and "close." </a:t>
          </a:r>
        </a:p>
        <a:p>
          <a:pPr marL="0" lvl="0" indent="0" algn="just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Upon receiving a command, the barrier takes between 10 and 20 seconds to either fully open or close. If a train reaches the crossing while the barrier is raising, the sequence can be interrupted at any moment. </a:t>
          </a:r>
        </a:p>
      </dsp:txBody>
      <dsp:txXfrm>
        <a:off x="78564" y="2558534"/>
        <a:ext cx="5817737" cy="23127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png>
</file>

<file path=ppt/media/image15.svg>
</file>

<file path=ppt/media/image16.png>
</file>

<file path=ppt/media/image160.png>
</file>

<file path=ppt/media/image17.png>
</file>

<file path=ppt/media/image17.sv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DA2708-118D-A447-8A88-497A76C1D7E2}" type="datetimeFigureOut">
              <a:rPr lang="en-FR" smtClean="0"/>
              <a:t>02/12/2024</a:t>
            </a:fld>
            <a:endParaRPr lang="en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C71AD3-A281-DE4E-A56F-34B3C83C2B23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674111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2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64" algn="l" defTabSz="91432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26" algn="l" defTabSz="91432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90" algn="l" defTabSz="91432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654" algn="l" defTabSz="91432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18" algn="l" defTabSz="91432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980" algn="l" defTabSz="91432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144" algn="l" defTabSz="91432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308" algn="l" defTabSz="91432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819024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581953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064502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4053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511611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532821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396973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856716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80154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317654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817682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fr-FR"/>
              <a:t>03/12/2024</a:t>
            </a:r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ETMF'24</a:t>
            </a:r>
            <a:endParaRPr lang="en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904A89-D5F1-0C40-B9BB-EAD5CD6698D8}" type="slidenum">
              <a:rPr lang="en-FR" smtClean="0"/>
              <a:t>‹#›</a:t>
            </a:fld>
            <a:endParaRPr lang="en-FR"/>
          </a:p>
        </p:txBody>
      </p:sp>
      <p:pic>
        <p:nvPicPr>
          <p:cNvPr id="7" name="Picture 11" descr="logo-labsticc">
            <a:extLst>
              <a:ext uri="{FF2B5EF4-FFF2-40B4-BE49-F238E27FC236}">
                <a16:creationId xmlns:a16="http://schemas.microsoft.com/office/drawing/2014/main" id="{CD3ED0C5-DD7C-40C6-A1EA-15D819554A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623" y="82299"/>
            <a:ext cx="1105100" cy="481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mage8.jpg" descr="Fichier:Logo ENSTA Bretagne.jpg">
            <a:extLst>
              <a:ext uri="{FF2B5EF4-FFF2-40B4-BE49-F238E27FC236}">
                <a16:creationId xmlns:a16="http://schemas.microsoft.com/office/drawing/2014/main" id="{097721C7-681F-5710-F293-7CB0AB9AD2B0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126839" y="64285"/>
            <a:ext cx="457930" cy="514836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1BF54F-FD96-0BCA-9E20-5101F02FC28B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alphaModFix amt="40000"/>
          </a:blip>
          <a:srcRect t="9269" r="-2" b="555"/>
          <a:stretch/>
        </p:blipFill>
        <p:spPr>
          <a:xfrm>
            <a:off x="1" y="0"/>
            <a:ext cx="985520" cy="888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459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mailto:Ciprian.teodorov@ensta-bretagne.fr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hyperlink" Target="https://sbmf24.ifes.edu.br/etmf.php#etmf_city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8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ensta-bretagne.fr/teodorov" TargetMode="External"/><Relationship Id="rId5" Type="http://schemas.openxmlformats.org/officeDocument/2006/relationships/hyperlink" Target="https://gemoc.org/" TargetMode="External"/><Relationship Id="rId4" Type="http://schemas.openxmlformats.org/officeDocument/2006/relationships/hyperlink" Target="http://www.obpcdl.org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eodorov/ETMF24_LevelCrossing" TargetMode="Externa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18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19305-thank-you-png-clipart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-nc/3.0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7/978-3-031-71177-0_24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sbmf24.ifes.edu.br/etmf.php" TargetMode="External"/><Relationship Id="rId3" Type="http://schemas.openxmlformats.org/officeDocument/2006/relationships/hyperlink" Target="https://lamport.azurewebsites.net/tla/tla.html" TargetMode="External"/><Relationship Id="rId7" Type="http://schemas.openxmlformats.org/officeDocument/2006/relationships/image" Target="../media/image9.png"/><Relationship Id="rId2" Type="http://schemas.openxmlformats.org/officeDocument/2006/relationships/hyperlink" Target="https://www.microsoft.com/en-us/research/project/slam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doi.org/10.1145/2699417" TargetMode="External"/><Relationship Id="rId5" Type="http://schemas.openxmlformats.org/officeDocument/2006/relationships/hyperlink" Target="https://doi.org/10.1145/378795.378846" TargetMode="External"/><Relationship Id="rId4" Type="http://schemas.openxmlformats.org/officeDocument/2006/relationships/hyperlink" Target="https://doi.org/10.1007/978-3-540-69850-0_8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7/978-3-319-07512-9_1" TargetMode="External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x.doi.org/10.1007/978-3-319-07512-9_4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t&amp;source=web&amp;rct=j&amp;opi=89978449&amp;url=https://www.towson.edu/fcsm/departments/computerinfosci/facultystaff/neda-saeedloei.html&amp;ved=2ahUKEwiy8I3_14eKAxUjALkGHeS9BRUQFnoECBgQAQ&amp;usg=AOvVaw1lwcjV0ujdO43cB7Llijgh" TargetMode="External"/><Relationship Id="rId2" Type="http://schemas.openxmlformats.org/officeDocument/2006/relationships/hyperlink" Target="https://sites.google.com/computacao.ufcg.edu.br/sbmf2021/program?authuser=0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hyperlink" Target="https://youtu.be/KJAZNXN3aiA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19305-thank-you-png-clipart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-nc/3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5732DEDB-A898-9592-BCA3-46819AE92CBC}"/>
              </a:ext>
            </a:extLst>
          </p:cNvPr>
          <p:cNvSpPr txBox="1">
            <a:spLocks/>
          </p:cNvSpPr>
          <p:nvPr/>
        </p:nvSpPr>
        <p:spPr>
          <a:xfrm>
            <a:off x="1154036" y="4646939"/>
            <a:ext cx="5366507" cy="7523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FR" sz="2000" dirty="0">
                <a:solidFill>
                  <a:srgbClr val="FFFFFF"/>
                </a:solidFill>
              </a:rPr>
              <a:t>Prof. Ciprian Teodorov</a:t>
            </a:r>
          </a:p>
          <a:p>
            <a:pPr algn="l"/>
            <a:r>
              <a:rPr lang="en-FR" sz="2000" dirty="0">
                <a:solidFill>
                  <a:srgbClr val="FFFFFF"/>
                </a:solidFill>
                <a:hlinkClick r:id="rId2"/>
              </a:rPr>
              <a:t>ciprian.teodorov@ensta-bretagne.fr</a:t>
            </a:r>
            <a:r>
              <a:rPr lang="en-FR" sz="2000" dirty="0">
                <a:solidFill>
                  <a:srgbClr val="FFFFFF"/>
                </a:solidFill>
              </a:rPr>
              <a:t> </a:t>
            </a:r>
          </a:p>
        </p:txBody>
      </p:sp>
      <p:pic>
        <p:nvPicPr>
          <p:cNvPr id="9" name="Picture 8" descr="Time compass on hand">
            <a:extLst>
              <a:ext uri="{FF2B5EF4-FFF2-40B4-BE49-F238E27FC236}">
                <a16:creationId xmlns:a16="http://schemas.microsoft.com/office/drawing/2014/main" id="{818FFBC0-B8F1-B61A-B934-57038A0F072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602" r="30361"/>
          <a:stretch/>
        </p:blipFill>
        <p:spPr>
          <a:xfrm>
            <a:off x="6825493" y="0"/>
            <a:ext cx="5366507" cy="6857999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F749FEE-7A8E-DEB0-95B4-93F2B05D6AA5}"/>
              </a:ext>
            </a:extLst>
          </p:cNvPr>
          <p:cNvSpPr txBox="1"/>
          <p:nvPr/>
        </p:nvSpPr>
        <p:spPr>
          <a:xfrm>
            <a:off x="228162" y="762485"/>
            <a:ext cx="7479034" cy="14055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750"/>
              </a:spcAft>
            </a:pPr>
            <a:r>
              <a:rPr lang="en-GB" b="0" i="0" cap="all" dirty="0">
                <a:solidFill>
                  <a:srgbClr val="FFFFFF"/>
                </a:solidFill>
                <a:effectLst/>
                <a:latin typeface="Amaranth"/>
              </a:rPr>
              <a:t>ETMF 2024</a:t>
            </a:r>
          </a:p>
          <a:p>
            <a:pPr algn="ctr">
              <a:spcAft>
                <a:spcPts val="750"/>
              </a:spcAft>
            </a:pPr>
            <a:r>
              <a:rPr lang="en-GB" b="1" i="0" cap="all" dirty="0">
                <a:solidFill>
                  <a:srgbClr val="FFFFFF"/>
                </a:solidFill>
                <a:effectLst/>
                <a:latin typeface="Amaranth"/>
              </a:rPr>
              <a:t>9th School of Theoretical Computer Science and Formal Methods</a:t>
            </a:r>
          </a:p>
          <a:p>
            <a:pPr algn="ctr">
              <a:spcAft>
                <a:spcPts val="3000"/>
              </a:spcAft>
            </a:pPr>
            <a:r>
              <a:rPr lang="en-GB" b="1" i="0" u="none" strike="noStrike" cap="all" dirty="0">
                <a:solidFill>
                  <a:srgbClr val="EAEAEA"/>
                </a:solidFill>
                <a:effectLst/>
                <a:latin typeface="Open Sans" panose="020B0606030504020204" pitchFamily="34" charset="0"/>
                <a:hlinkClick r:id="rId4"/>
              </a:rPr>
              <a:t>Serra</a:t>
            </a:r>
            <a:r>
              <a:rPr lang="en-GB" b="1" i="0" cap="all" dirty="0">
                <a:solidFill>
                  <a:srgbClr val="FFFFFF"/>
                </a:solidFill>
                <a:effectLst/>
                <a:latin typeface="Open Sans" panose="020B0606030504020204" pitchFamily="34" charset="0"/>
              </a:rPr>
              <a:t> / Brazil</a:t>
            </a:r>
            <a:br>
              <a:rPr lang="en-GB" b="1" i="0" cap="all" dirty="0">
                <a:solidFill>
                  <a:srgbClr val="FFFFFF"/>
                </a:solidFill>
                <a:effectLst/>
                <a:latin typeface="Open Sans" panose="020B0606030504020204" pitchFamily="34" charset="0"/>
              </a:rPr>
            </a:br>
            <a:r>
              <a:rPr lang="en-GB" b="1" i="0" cap="all" dirty="0">
                <a:solidFill>
                  <a:srgbClr val="FFFFFF"/>
                </a:solidFill>
                <a:effectLst/>
                <a:latin typeface="Open Sans" panose="020B0606030504020204" pitchFamily="34" charset="0"/>
              </a:rPr>
              <a:t>December 3rd, 2024</a:t>
            </a:r>
            <a:endParaRPr lang="en-GB" b="0" i="0" cap="all" dirty="0">
              <a:solidFill>
                <a:srgbClr val="FFFFFF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947A7F2-40C0-6297-3525-E7D497CBCF9A}"/>
              </a:ext>
            </a:extLst>
          </p:cNvPr>
          <p:cNvSpPr txBox="1">
            <a:spLocks/>
          </p:cNvSpPr>
          <p:nvPr/>
        </p:nvSpPr>
        <p:spPr>
          <a:xfrm>
            <a:off x="767518" y="2533502"/>
            <a:ext cx="5943601" cy="179099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FR" sz="3500" kern="1400" spc="-50" dirty="0">
                <a:solidFill>
                  <a:srgbClr val="FFFFFF"/>
                </a:solidFill>
                <a:latin typeface="Aptos Display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Safety in Real-Time Systems.</a:t>
            </a:r>
          </a:p>
          <a:p>
            <a:pPr algn="l"/>
            <a:r>
              <a:rPr lang="en-FR" sz="3500" kern="1400" spc="-50" dirty="0">
                <a:solidFill>
                  <a:srgbClr val="FFFFFF"/>
                </a:solidFill>
                <a:latin typeface="Aptos Display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Modeling and Verification with Timed Automata</a:t>
            </a:r>
            <a:endParaRPr lang="en-FR" sz="3500" dirty="0">
              <a:solidFill>
                <a:srgbClr val="FFFFFF"/>
              </a:solidFill>
            </a:endParaRPr>
          </a:p>
        </p:txBody>
      </p:sp>
      <p:pic>
        <p:nvPicPr>
          <p:cNvPr id="12" name="Picture 11" descr="logo-labsticc">
            <a:extLst>
              <a:ext uri="{FF2B5EF4-FFF2-40B4-BE49-F238E27FC236}">
                <a16:creationId xmlns:a16="http://schemas.microsoft.com/office/drawing/2014/main" id="{E7E106C1-4B8E-822F-7746-B2D1EE3A5C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7998" y="5615627"/>
            <a:ext cx="2204040" cy="959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image8.jpg" descr="Fichier:Logo ENSTA Bretagne.jpg">
            <a:extLst>
              <a:ext uri="{FF2B5EF4-FFF2-40B4-BE49-F238E27FC236}">
                <a16:creationId xmlns:a16="http://schemas.microsoft.com/office/drawing/2014/main" id="{80A76DCC-9BAD-2979-2225-5782692723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9438" y="5522894"/>
            <a:ext cx="1018655" cy="114524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14368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2E968A8-46E8-57A4-B0C2-AFC229B2710C}"/>
              </a:ext>
            </a:extLst>
          </p:cNvPr>
          <p:cNvSpPr/>
          <p:nvPr/>
        </p:nvSpPr>
        <p:spPr>
          <a:xfrm rot="19800000">
            <a:off x="10054406" y="612755"/>
            <a:ext cx="2381818" cy="1277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B894C4-2985-F6E4-4AD8-DE6641DF8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081668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Example:</a:t>
            </a:r>
            <a:br>
              <a:rPr lang="en-US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n-US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Level Crossing</a:t>
            </a:r>
            <a:endParaRPr lang="en-FR" sz="4800" dirty="0"/>
          </a:p>
        </p:txBody>
      </p:sp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18F762A4-CA51-C7D6-F126-D478C7DC0F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7551760"/>
              </p:ext>
            </p:extLst>
          </p:nvPr>
        </p:nvGraphicFramePr>
        <p:xfrm>
          <a:off x="5458792" y="1933575"/>
          <a:ext cx="6172200" cy="4873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4A8652-341E-E20D-AA85-3357D7477C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2219" y="1739979"/>
            <a:ext cx="4401285" cy="1081668"/>
          </a:xfrm>
        </p:spPr>
        <p:txBody>
          <a:bodyPr/>
          <a:lstStyle/>
          <a:p>
            <a:r>
              <a:rPr lang="en-F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Goal: design a "Level Crossing Controller" that operates a barrier to stop road traffic when a train is passing.</a:t>
            </a:r>
            <a:r>
              <a:rPr lang="en-FR" dirty="0">
                <a:effectLst/>
              </a:rPr>
              <a:t> </a:t>
            </a:r>
            <a:endParaRPr lang="en-FR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F26636-C873-B96F-780F-72B7FEDCB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011C39-7549-E974-5356-48494671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D5593A-52A5-93D6-284D-79086B381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10</a:t>
            </a:fld>
            <a:endParaRPr lang="en-FR"/>
          </a:p>
        </p:txBody>
      </p:sp>
      <p:pic>
        <p:nvPicPr>
          <p:cNvPr id="8" name="Picture 7" descr="A diagram of a train&#10;&#10;Description automatically generated">
            <a:extLst>
              <a:ext uri="{FF2B5EF4-FFF2-40B4-BE49-F238E27FC236}">
                <a16:creationId xmlns:a16="http://schemas.microsoft.com/office/drawing/2014/main" id="{A2906EF9-B9E6-F615-D9C3-ACFF49749279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376648" y="0"/>
            <a:ext cx="2884876" cy="21745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0A87E9-042E-B919-7958-B37FE7080B9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3118" y="2697029"/>
            <a:ext cx="5373829" cy="3573596"/>
          </a:xfrm>
          <a:prstGeom prst="rect">
            <a:avLst/>
          </a:prstGeom>
        </p:spPr>
      </p:pic>
      <p:sp>
        <p:nvSpPr>
          <p:cNvPr id="15" name="Freeform 14">
            <a:extLst>
              <a:ext uri="{FF2B5EF4-FFF2-40B4-BE49-F238E27FC236}">
                <a16:creationId xmlns:a16="http://schemas.microsoft.com/office/drawing/2014/main" id="{59F7D9A0-C862-648C-5FBA-8644354C9FB7}"/>
              </a:ext>
            </a:extLst>
          </p:cNvPr>
          <p:cNvSpPr/>
          <p:nvPr/>
        </p:nvSpPr>
        <p:spPr>
          <a:xfrm>
            <a:off x="1784791" y="-136076"/>
            <a:ext cx="5635186" cy="2174549"/>
          </a:xfrm>
          <a:custGeom>
            <a:avLst/>
            <a:gdLst>
              <a:gd name="connsiteX0" fmla="*/ 5427023 w 5427023"/>
              <a:gd name="connsiteY0" fmla="*/ 1140031 h 1913480"/>
              <a:gd name="connsiteX1" fmla="*/ 3218213 w 5427023"/>
              <a:gd name="connsiteY1" fmla="*/ 1911927 h 1913480"/>
              <a:gd name="connsiteX2" fmla="*/ 2327564 w 5427023"/>
              <a:gd name="connsiteY2" fmla="*/ 961901 h 1913480"/>
              <a:gd name="connsiteX3" fmla="*/ 0 w 5427023"/>
              <a:gd name="connsiteY3" fmla="*/ 0 h 1913480"/>
              <a:gd name="connsiteX4" fmla="*/ 0 w 5427023"/>
              <a:gd name="connsiteY4" fmla="*/ 0 h 191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27023" h="1913480">
                <a:moveTo>
                  <a:pt x="5427023" y="1140031"/>
                </a:moveTo>
                <a:cubicBezTo>
                  <a:pt x="4580906" y="1540823"/>
                  <a:pt x="3734789" y="1941615"/>
                  <a:pt x="3218213" y="1911927"/>
                </a:cubicBezTo>
                <a:cubicBezTo>
                  <a:pt x="2701636" y="1882239"/>
                  <a:pt x="2863933" y="1280556"/>
                  <a:pt x="2327564" y="961901"/>
                </a:cubicBezTo>
                <a:cubicBezTo>
                  <a:pt x="1791195" y="643246"/>
                  <a:pt x="0" y="0"/>
                  <a:pt x="0" y="0"/>
                </a:cubicBezTo>
                <a:lnTo>
                  <a:pt x="0" y="0"/>
                </a:lnTo>
              </a:path>
            </a:pathLst>
          </a:custGeom>
          <a:noFill/>
          <a:ln w="196850">
            <a:solidFill>
              <a:srgbClr val="93979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5286048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Timed</a:t>
            </a:r>
            <a:r>
              <a:rPr lang="fr-FR" dirty="0"/>
              <a:t> </a:t>
            </a:r>
            <a:r>
              <a:rPr lang="fr-FR" dirty="0" err="1"/>
              <a:t>Automata</a:t>
            </a:r>
            <a:r>
              <a:rPr lang="fr-FR" dirty="0"/>
              <a:t> : </a:t>
            </a:r>
            <a:r>
              <a:rPr lang="fr-FR" dirty="0" err="1"/>
              <a:t>Syntax</a:t>
            </a:r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482885" y="1690688"/>
                <a:ext cx="11291299" cy="39703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800" dirty="0"/>
                  <a:t>𝒜= (Q, ∑, X, G, L, </a:t>
                </a:r>
                <a:r>
                  <a:rPr lang="fr-FR" sz="2800" dirty="0" err="1"/>
                  <a:t>δ</a:t>
                </a:r>
                <a:r>
                  <a:rPr lang="fr-FR" sz="2800" dirty="0"/>
                  <a:t>, I)</a:t>
                </a:r>
              </a:p>
              <a:p>
                <a:pPr lvl="1"/>
                <a:r>
                  <a:rPr lang="fr-FR" sz="2800" dirty="0"/>
                  <a:t>Q – a </a:t>
                </a:r>
                <a:r>
                  <a:rPr lang="fr-FR" sz="2800" dirty="0" err="1"/>
                  <a:t>finite</a:t>
                </a:r>
                <a:r>
                  <a:rPr lang="fr-FR" sz="2800" dirty="0"/>
                  <a:t> set of states</a:t>
                </a:r>
              </a:p>
              <a:p>
                <a:pPr lvl="1"/>
                <a:r>
                  <a:rPr lang="fr-FR" sz="2800" dirty="0"/>
                  <a:t>I ⊆Q – un ensemble d’état initiaux</a:t>
                </a:r>
              </a:p>
              <a:p>
                <a:pPr lvl="1"/>
                <a:r>
                  <a:rPr lang="fr-FR" sz="2800" dirty="0"/>
                  <a:t>∑ – an alphabet</a:t>
                </a:r>
              </a:p>
              <a:p>
                <a:pPr lvl="1"/>
                <a:r>
                  <a:rPr lang="fr-FR" sz="2800" dirty="0">
                    <a:ea typeface="Cambria Math" charset="0"/>
                    <a:cs typeface="Cambria Math" charset="0"/>
                  </a:rPr>
                  <a:t>X – a </a:t>
                </a:r>
                <a:r>
                  <a:rPr lang="fr-FR" sz="2800" dirty="0" err="1">
                    <a:ea typeface="Cambria Math" charset="0"/>
                    <a:cs typeface="Cambria Math" charset="0"/>
                  </a:rPr>
                  <a:t>finite</a:t>
                </a:r>
                <a:r>
                  <a:rPr lang="fr-FR" sz="2800" dirty="0">
                    <a:ea typeface="Cambria Math" charset="0"/>
                    <a:cs typeface="Cambria Math" charset="0"/>
                  </a:rPr>
                  <a:t> set of </a:t>
                </a:r>
                <a:r>
                  <a:rPr lang="fr-FR" sz="2800" dirty="0" err="1">
                    <a:ea typeface="Cambria Math" charset="0"/>
                    <a:cs typeface="Cambria Math" charset="0"/>
                  </a:rPr>
                  <a:t>clocks</a:t>
                </a:r>
                <a:endParaRPr lang="fr-FR" sz="2800" dirty="0">
                  <a:ea typeface="Cambria Math" charset="0"/>
                  <a:cs typeface="Cambria Math" charset="0"/>
                </a:endParaRPr>
              </a:p>
              <a:p>
                <a:pPr lvl="1"/>
                <a:r>
                  <a:rPr lang="fr-FR" sz="2800" dirty="0">
                    <a:ea typeface="Cambria Math" charset="0"/>
                    <a:cs typeface="Cambria Math" charset="0"/>
                  </a:rPr>
                  <a:t>G – a set of </a:t>
                </a:r>
                <a:r>
                  <a:rPr lang="fr-FR" sz="2800" dirty="0" err="1">
                    <a:ea typeface="Cambria Math" charset="0"/>
                    <a:cs typeface="Cambria Math" charset="0"/>
                  </a:rPr>
                  <a:t>clock</a:t>
                </a:r>
                <a:r>
                  <a:rPr lang="fr-FR" sz="2800" dirty="0">
                    <a:ea typeface="Cambria Math" charset="0"/>
                    <a:cs typeface="Cambria Math" charset="0"/>
                  </a:rPr>
                  <a:t> </a:t>
                </a:r>
                <a:r>
                  <a:rPr lang="fr-FR" sz="2800" dirty="0" err="1">
                    <a:ea typeface="Cambria Math" charset="0"/>
                    <a:cs typeface="Cambria Math" charset="0"/>
                  </a:rPr>
                  <a:t>constraints</a:t>
                </a:r>
                <a:endParaRPr lang="fr-FR" sz="2800" dirty="0">
                  <a:ea typeface="Cambria Math" charset="0"/>
                  <a:cs typeface="Cambria Math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fr-FR" sz="2800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𝐿</m:t>
                    </m:r>
                  </m:oMath>
                </a14:m>
                <a:r>
                  <a:rPr lang="fr-FR" sz="2800" dirty="0">
                    <a:ea typeface="Cambria Math" charset="0"/>
                    <a:cs typeface="Cambria Math" charset="0"/>
                  </a:rPr>
                  <a:t> 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fr-FR" sz="2800" b="0" i="0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Q</m:t>
                    </m:r>
                    <m:r>
                      <a:rPr lang="is-IS" sz="280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→</m:t>
                    </m:r>
                    <m:r>
                      <a:rPr lang="is-IS" sz="280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𝒫</m:t>
                    </m:r>
                    <m:r>
                      <a:rPr lang="fr-FR" sz="2800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a:rPr lang="fr-FR" sz="2800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𝐺</m:t>
                    </m:r>
                    <m:r>
                      <a:rPr lang="fr-FR" sz="2800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r>
                  <a:rPr lang="fr-FR" sz="2800" dirty="0">
                    <a:ea typeface="Cambria Math" charset="0"/>
                    <a:cs typeface="Cambria Math" charset="0"/>
                  </a:rPr>
                  <a:t> – </a:t>
                </a:r>
                <a:r>
                  <a:rPr lang="en-GB" sz="2800" dirty="0"/>
                  <a:t>A </a:t>
                </a:r>
                <a:r>
                  <a:rPr lang="en-GB" sz="2800" dirty="0" err="1"/>
                  <a:t>labeling</a:t>
                </a:r>
                <a:r>
                  <a:rPr lang="en-GB" sz="2800" dirty="0"/>
                  <a:t> function that associates each state with a set of clock constraints.</a:t>
                </a:r>
                <a:endParaRPr lang="en-US" sz="2800" i="1" dirty="0">
                  <a:latin typeface="Cambria Math" charset="0"/>
                  <a:ea typeface="Cambria Math" charset="0"/>
                  <a:cs typeface="Cambria Math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fr-FR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𝛿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: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𝑄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  <m:r>
                      <m:rPr>
                        <m:nor/>
                      </m:rPr>
                      <a:rPr lang="fr-FR" sz="2800" dirty="0" smtClean="0"/>
                      <m:t>Σ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  <m:r>
                      <a:rPr lang="is-IS" sz="280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𝒫</m:t>
                    </m:r>
                    <m:r>
                      <a:rPr lang="fr-FR" sz="2800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a:rPr lang="fr-FR" sz="2800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𝐺</m:t>
                    </m:r>
                    <m:r>
                      <a:rPr lang="fr-FR" sz="2800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)×</m:t>
                    </m:r>
                    <m:r>
                      <a:rPr lang="is-IS" sz="280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𝒫</m:t>
                    </m:r>
                    <m:r>
                      <a:rPr lang="fr-FR" sz="2800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a:rPr lang="fr-FR" sz="2800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𝑋</m:t>
                    </m:r>
                    <m:r>
                      <a:rPr lang="fr-FR" sz="2800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)×</m:t>
                    </m:r>
                    <m:r>
                      <a:rPr lang="en-US" sz="2800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𝑄</m:t>
                    </m:r>
                  </m:oMath>
                </a14:m>
                <a:r>
                  <a:rPr lang="en-US" sz="2800" b="0" dirty="0">
                    <a:ea typeface="Cambria Math" charset="0"/>
                    <a:cs typeface="Cambria Math" charset="0"/>
                  </a:rPr>
                  <a:t> </a:t>
                </a:r>
                <a:r>
                  <a:rPr lang="fr-FR" sz="2800" dirty="0"/>
                  <a:t>– a transition relation</a:t>
                </a:r>
                <a:endParaRPr lang="en-US" sz="2800" b="0" dirty="0"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885" y="1690688"/>
                <a:ext cx="11291299" cy="3970318"/>
              </a:xfrm>
              <a:prstGeom prst="rect">
                <a:avLst/>
              </a:prstGeom>
              <a:blipFill>
                <a:blip r:embed="rId2"/>
                <a:stretch>
                  <a:fillRect l="-1124" t="-1274" b="-3503"/>
                </a:stretch>
              </a:blipFill>
            </p:spPr>
            <p:txBody>
              <a:bodyPr/>
              <a:lstStyle/>
              <a:p>
                <a:r>
                  <a:rPr lang="en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538853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Timed</a:t>
            </a:r>
            <a:r>
              <a:rPr lang="fr-FR" dirty="0"/>
              <a:t> </a:t>
            </a:r>
            <a:r>
              <a:rPr lang="fr-FR" dirty="0" err="1"/>
              <a:t>Automata</a:t>
            </a:r>
            <a:r>
              <a:rPr lang="fr-FR" dirty="0"/>
              <a:t> : </a:t>
            </a:r>
            <a:r>
              <a:rPr lang="fr-FR" dirty="0" err="1"/>
              <a:t>Semantics</a:t>
            </a:r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1690688"/>
                <a:ext cx="12191999" cy="4486274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dirty="0"/>
                  <a:t>For a timed automaton </a:t>
                </a:r>
                <a:r>
                  <a:rPr lang="fr-FR" dirty="0"/>
                  <a:t>𝒜</a:t>
                </a:r>
                <a:r>
                  <a:rPr lang="en-GB" dirty="0"/>
                  <a:t>, its semantics is defined through an infinite transition system S(</a:t>
                </a:r>
                <a:r>
                  <a:rPr lang="fr-FR" dirty="0"/>
                  <a:t>𝒜</a:t>
                </a:r>
                <a:r>
                  <a:rPr lang="en-GB" dirty="0"/>
                  <a:t>) as follows: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fr-FR" dirty="0"/>
                  <a:t>Q</a:t>
                </a:r>
                <a:r>
                  <a:rPr lang="fr-FR" baseline="-25000" dirty="0"/>
                  <a:t>S(𝒜)</a:t>
                </a:r>
                <a:r>
                  <a:rPr lang="fr-FR" dirty="0"/>
                  <a:t> = </a:t>
                </a:r>
                <a14:m>
                  <m:oMath xmlns:m="http://schemas.openxmlformats.org/officeDocument/2006/math">
                    <m:r>
                      <a:rPr lang="en-US" b="0" i="0" dirty="0" smtClean="0">
                        <a:latin typeface="Cambria Math" panose="02040503050406030204" pitchFamily="18" charset="0"/>
                      </a:rPr>
                      <m:t>{</m:t>
                    </m:r>
                    <m:r>
                      <m:rPr>
                        <m:nor/>
                      </m:rPr>
                      <a:rPr lang="fr-FR" dirty="0"/>
                      <m:t>⟨</m:t>
                    </m:r>
                    <m:r>
                      <m:rPr>
                        <m:nor/>
                      </m:rPr>
                      <a:rPr lang="fr-FR" b="0" i="0" dirty="0" smtClean="0"/>
                      <m:t>s</m:t>
                    </m:r>
                    <m:r>
                      <m:rPr>
                        <m:nor/>
                      </m:rPr>
                      <a:rPr lang="fr-FR" dirty="0"/>
                      <m:t>,</m:t>
                    </m:r>
                    <m:r>
                      <a:rPr lang="fr-FR" i="1" dirty="0">
                        <a:latin typeface="Cambria Math" charset="0"/>
                      </a:rPr>
                      <m:t>𝑣</m:t>
                    </m:r>
                    <m:r>
                      <m:rPr>
                        <m:nor/>
                      </m:rPr>
                      <a:rPr lang="fr-FR" dirty="0"/>
                      <m:t>⟩ |</m:t>
                    </m:r>
                    <m:r>
                      <m:rPr>
                        <m:nor/>
                      </m:rPr>
                      <a:rPr lang="en-US" b="0" i="0" dirty="0" smtClean="0"/>
                      <m:t> </m:t>
                    </m:r>
                    <m:r>
                      <m:rPr>
                        <m:nor/>
                      </m:rPr>
                      <a:rPr lang="fr-FR" b="0" i="0" dirty="0" smtClean="0"/>
                      <m:t>s</m:t>
                    </m:r>
                    <m:r>
                      <m:rPr>
                        <m:nor/>
                      </m:rPr>
                      <a:rPr lang="fr-FR" b="0" i="0" dirty="0" smtClean="0"/>
                      <m:t> </m:t>
                    </m:r>
                    <m:r>
                      <m:rPr>
                        <m:nor/>
                      </m:rPr>
                      <a:rPr lang="fr-FR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m:rPr>
                        <m:nor/>
                      </m:rPr>
                      <a:rPr lang="fr-FR" dirty="0"/>
                      <m:t> </m:t>
                    </m:r>
                    <m:r>
                      <m:rPr>
                        <m:nor/>
                      </m:rPr>
                      <a:rPr lang="fr-FR" dirty="0"/>
                      <m:t>Q</m:t>
                    </m:r>
                    <m:r>
                      <m:rPr>
                        <m:nor/>
                      </m:rPr>
                      <a:rPr lang="fr-FR" baseline="-25000" dirty="0"/>
                      <m:t>𝒜</m:t>
                    </m:r>
                    <m:r>
                      <m:rPr>
                        <m:nor/>
                      </m:rPr>
                      <a:rPr lang="fr-FR" b="0" i="0" dirty="0" smtClean="0"/>
                      <m:t>,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  </m:t>
                    </m:r>
                    <m:r>
                      <a:rPr lang="fr-FR" i="1" dirty="0">
                        <a:latin typeface="Cambria Math" charset="0"/>
                      </a:rPr>
                      <m:t>𝑣</m:t>
                    </m:r>
                    <m:r>
                      <a:rPr lang="fr-FR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sSup>
                      <m:sSupPr>
                        <m:ctrlPr>
                          <a:rPr lang="fr-FR" i="1" dirty="0" smtClean="0">
                            <a:latin typeface="Cambria Math" panose="02040503050406030204" pitchFamily="18" charset="0"/>
                            <a:ea typeface="Cambria Math" charset="0"/>
                          </a:rPr>
                        </m:ctrlPr>
                      </m:sSupPr>
                      <m:e>
                        <m:r>
                          <a:rPr lang="fr-FR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ℝ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charset="0"/>
                          </a:rPr>
                          <m:t>𝑛</m:t>
                        </m:r>
                      </m:sup>
                    </m:sSup>
                    <m:r>
                      <a:rPr lang="fr-FR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fr-FR" i="1" dirty="0">
                        <a:latin typeface="Cambria Math" charset="0"/>
                      </a:rPr>
                      <m:t>𝑣</m:t>
                    </m:r>
                    <m:r>
                      <a:rPr lang="fr-FR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⊢</m:t>
                    </m:r>
                    <m:r>
                      <a:rPr lang="fr-FR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𝐿</m:t>
                    </m:r>
                    <m:d>
                      <m:dPr>
                        <m:ctrlPr>
                          <a:rPr lang="fr-FR" b="0" i="1" dirty="0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fr-FR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𝑠</m:t>
                        </m:r>
                      </m:e>
                    </m:d>
                    <m:r>
                      <a:rPr lang="en-US" b="0" i="1" dirty="0" smtClean="0"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}</m:t>
                    </m:r>
                  </m:oMath>
                </a14:m>
                <a:endParaRPr lang="fr-FR" dirty="0"/>
              </a:p>
              <a:p>
                <a:pPr lvl="1"/>
                <a:endParaRPr lang="fr-FR" dirty="0"/>
              </a:p>
              <a:p>
                <a:pPr marL="0" indent="0">
                  <a:buNone/>
                </a:pPr>
                <a:r>
                  <a:rPr lang="fr-FR" dirty="0"/>
                  <a:t>I</a:t>
                </a:r>
                <a:r>
                  <a:rPr lang="fr-FR" baseline="-25000" dirty="0"/>
                  <a:t>S(𝒜)</a:t>
                </a:r>
                <a:r>
                  <a:rPr lang="fr-FR" dirty="0"/>
                  <a:t> ⊆ Q</a:t>
                </a:r>
                <a:r>
                  <a:rPr lang="fr-FR" baseline="-25000" dirty="0"/>
                  <a:t>S(𝒜)</a:t>
                </a:r>
                <a:r>
                  <a:rPr lang="fr-FR" dirty="0"/>
                  <a:t>= </a:t>
                </a:r>
                <a14:m>
                  <m:oMath xmlns:m="http://schemas.openxmlformats.org/officeDocument/2006/math">
                    <m:r>
                      <a:rPr lang="en-US" b="0" i="0" dirty="0" smtClean="0">
                        <a:latin typeface="Cambria Math" panose="02040503050406030204" pitchFamily="18" charset="0"/>
                      </a:rPr>
                      <m:t>{</m:t>
                    </m:r>
                    <m:r>
                      <m:rPr>
                        <m:nor/>
                      </m:rPr>
                      <a:rPr lang="fr-FR" dirty="0"/>
                      <m:t>⟨</m:t>
                    </m:r>
                    <m:r>
                      <m:rPr>
                        <m:nor/>
                      </m:rPr>
                      <a:rPr lang="fr-FR" dirty="0"/>
                      <m:t>s</m:t>
                    </m:r>
                    <m:r>
                      <m:rPr>
                        <m:nor/>
                      </m:rPr>
                      <a:rPr lang="fr-FR" dirty="0"/>
                      <m:t>, </m:t>
                    </m:r>
                    <m:r>
                      <a:rPr lang="fr-FR" b="0" i="1" dirty="0" smtClean="0">
                        <a:latin typeface="Cambria Math" charset="0"/>
                      </a:rPr>
                      <m:t>0</m:t>
                    </m:r>
                    <m:r>
                      <m:rPr>
                        <m:nor/>
                      </m:rPr>
                      <a:rPr lang="fr-FR" dirty="0"/>
                      <m:t>⟩ </m:t>
                    </m:r>
                    <m:r>
                      <m:rPr>
                        <m:nor/>
                      </m:rPr>
                      <a:rPr lang="fr-FR" b="0" i="0" dirty="0" smtClean="0"/>
                      <m:t>| </m:t>
                    </m:r>
                    <m:r>
                      <m:rPr>
                        <m:nor/>
                      </m:rPr>
                      <a:rPr lang="fr-FR" b="0" i="0" dirty="0" smtClean="0"/>
                      <m:t>s</m:t>
                    </m:r>
                    <m:r>
                      <m:rPr>
                        <m:nor/>
                      </m:rPr>
                      <a:rPr lang="fr-FR" b="0" i="0" dirty="0" smtClean="0"/>
                      <m:t> </m:t>
                    </m:r>
                    <m:r>
                      <m:rPr>
                        <m:nor/>
                      </m:rPr>
                      <a:rPr lang="fr-FR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m:rPr>
                        <m:nor/>
                      </m:rPr>
                      <a:rPr lang="fr-FR" b="0" i="0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m:rPr>
                        <m:nor/>
                      </m:rPr>
                      <a:rPr lang="fr-FR" b="0" i="0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I</m:t>
                    </m:r>
                    <m:r>
                      <m:rPr>
                        <m:nor/>
                      </m:rPr>
                      <a:rPr lang="fr-FR" baseline="-25000" dirty="0"/>
                      <m:t>𝒜</m:t>
                    </m:r>
                    <m:r>
                      <m:rPr>
                        <m:nor/>
                      </m:rPr>
                      <a:rPr lang="fr-FR" b="0" i="0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0</m:t>
                    </m:r>
                    <m:r>
                      <a:rPr lang="fr-FR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⊢</m:t>
                    </m:r>
                    <m:r>
                      <a:rPr lang="fr-FR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𝐿</m:t>
                    </m:r>
                    <m:d>
                      <m:dPr>
                        <m:ctrlPr>
                          <a:rPr lang="fr-FR" i="1" dirty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fr-FR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𝑠</m:t>
                        </m:r>
                      </m:e>
                    </m:d>
                    <m:r>
                      <m:rPr>
                        <m:nor/>
                      </m:rPr>
                      <a:rPr lang="fr-FR" b="0" i="0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}</m:t>
                    </m:r>
                  </m:oMath>
                </a14:m>
                <a:endParaRPr lang="en-US" b="0" i="0" dirty="0">
                  <a:latin typeface="Cambria Math" charset="0"/>
                  <a:ea typeface="Cambria Math" charset="0"/>
                  <a:cs typeface="Cambria Math" charset="0"/>
                </a:endParaRPr>
              </a:p>
              <a:p>
                <a:pPr marL="0" indent="0">
                  <a:buNone/>
                </a:pPr>
                <a:endParaRPr lang="en-US" b="0" i="0" dirty="0">
                  <a:latin typeface="Cambria Math" charset="0"/>
                  <a:ea typeface="Cambria Math" charset="0"/>
                  <a:cs typeface="Cambria Math" charset="0"/>
                </a:endParaRPr>
              </a:p>
              <a:p>
                <a:pPr marL="0" indent="0">
                  <a:buNone/>
                </a:pPr>
                <a:endParaRPr lang="fr-FR" i="1" dirty="0">
                  <a:latin typeface="Cambria Math" charset="0"/>
                  <a:ea typeface="Cambria Math" charset="0"/>
                  <a:cs typeface="Cambria Math" charset="0"/>
                </a:endParaRPr>
              </a:p>
              <a:p>
                <a:pPr marL="9525" indent="839788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𝛿</m:t>
                      </m:r>
                      <m:r>
                        <m:rPr>
                          <m:nor/>
                        </m:rPr>
                        <a:rPr lang="fr-FR" baseline="-25000" dirty="0"/>
                        <m:t>S</m:t>
                      </m:r>
                      <m:r>
                        <m:rPr>
                          <m:nor/>
                        </m:rPr>
                        <a:rPr lang="fr-FR" baseline="-25000" dirty="0"/>
                        <m:t>(</m:t>
                      </m:r>
                      <m:r>
                        <m:rPr>
                          <m:nor/>
                        </m:rPr>
                        <a:rPr lang="fr-FR" baseline="-25000" dirty="0"/>
                        <m:t>𝒜</m:t>
                      </m:r>
                      <m:r>
                        <m:rPr>
                          <m:nor/>
                        </m:rPr>
                        <a:rPr lang="fr-FR" baseline="-25000" dirty="0"/>
                        <m:t>)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fr-FR" dirty="0"/>
                            <m:t>⟨</m:t>
                          </m:r>
                          <m:r>
                            <m:rPr>
                              <m:nor/>
                            </m:rPr>
                            <a:rPr lang="fr-FR" dirty="0"/>
                            <m:t>s</m:t>
                          </m:r>
                          <m:r>
                            <m:rPr>
                              <m:nor/>
                            </m:rPr>
                            <a:rPr lang="fr-FR" dirty="0"/>
                            <m:t>,</m:t>
                          </m:r>
                          <m:r>
                            <a:rPr lang="fr-FR" i="1" dirty="0">
                              <a:latin typeface="Cambria Math" charset="0"/>
                            </a:rPr>
                            <m:t>𝑣</m:t>
                          </m:r>
                          <m:r>
                            <m:rPr>
                              <m:nor/>
                            </m:rPr>
                            <a:rPr lang="fr-FR" dirty="0"/>
                            <m:t>⟩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eqArrPr>
                            <m:e>
                              <m:r>
                                <m:rPr>
                                  <m:nor/>
                                </m:rPr>
                                <a:rPr lang="fr-FR" dirty="0" smtClean="0">
                                  <a:solidFill>
                                    <a:schemeClr val="accent4"/>
                                  </a:solidFill>
                                </a:rPr>
                                <m:t>⟨</m:t>
                              </m:r>
                              <m:r>
                                <m:rPr>
                                  <m:nor/>
                                </m:rPr>
                                <a:rPr lang="fr-FR" dirty="0" smtClean="0">
                                  <a:solidFill>
                                    <a:schemeClr val="accent4"/>
                                  </a:solidFill>
                                </a:rPr>
                                <m:t>s</m:t>
                              </m:r>
                              <m:r>
                                <m:rPr>
                                  <m:nor/>
                                </m:rPr>
                                <a:rPr lang="fr-FR" dirty="0" smtClean="0">
                                  <a:solidFill>
                                    <a:schemeClr val="accent4"/>
                                  </a:solidFill>
                                </a:rPr>
                                <m:t>,</m:t>
                              </m:r>
                              <m:r>
                                <a:rPr lang="fr-FR" b="0" i="1" dirty="0" smtClean="0">
                                  <a:solidFill>
                                    <a:schemeClr val="accent4"/>
                                  </a:solidFill>
                                  <a:latin typeface="Cambria Math" charset="0"/>
                                </a:rPr>
                                <m:t>   </m:t>
                              </m:r>
                              <m:r>
                                <a:rPr lang="fr-FR" i="1" dirty="0">
                                  <a:solidFill>
                                    <a:schemeClr val="accent4"/>
                                  </a:solidFill>
                                  <a:latin typeface="Cambria Math" charset="0"/>
                                </a:rPr>
                                <m:t>𝑣</m:t>
                              </m:r>
                              <m:r>
                                <a:rPr lang="fr-FR" b="0" i="1" dirty="0" smtClean="0">
                                  <a:solidFill>
                                    <a:schemeClr val="accent4"/>
                                  </a:solidFill>
                                  <a:latin typeface="Cambria Math" charset="0"/>
                                </a:rPr>
                                <m:t>+</m:t>
                              </m:r>
                              <m:r>
                                <a:rPr lang="fr-FR" b="0" i="1" dirty="0" smtClean="0">
                                  <a:solidFill>
                                    <a:schemeClr val="accent4"/>
                                  </a:solidFill>
                                  <a:latin typeface="Cambria Math" charset="0"/>
                                </a:rPr>
                                <m:t>𝑑</m:t>
                              </m:r>
                              <m:r>
                                <m:rPr>
                                  <m:nor/>
                                </m:rPr>
                                <a:rPr lang="fr-FR" dirty="0">
                                  <a:solidFill>
                                    <a:schemeClr val="accent4"/>
                                  </a:solidFill>
                                </a:rPr>
                                <m:t>⟩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,  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d>
                                <m:dPr>
                                  <m:begChr m:val="["/>
                                  <m:ctrlPr>
                                    <a:rPr lang="en-US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0,∞</m:t>
                                  </m:r>
                                </m:e>
                              </m:d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         </m:t>
                              </m:r>
                              <m:r>
                                <a:rPr lang="fr-FR" i="1" dirty="0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∧</m:t>
                              </m:r>
                              <m:r>
                                <a:rPr lang="fr-FR" i="1" dirty="0" smtClean="0">
                                  <a:latin typeface="Cambria Math" charset="0"/>
                                </a:rPr>
                                <m:t>𝑣</m:t>
                              </m:r>
                              <m:r>
                                <a:rPr lang="fr-FR" i="1" dirty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⊢</m:t>
                              </m:r>
                              <m:r>
                                <a:rPr lang="fr-FR" i="1" dirty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𝐿</m:t>
                              </m:r>
                              <m:d>
                                <m:dPr>
                                  <m:ctrlPr>
                                    <a:rPr lang="fr-FR" i="1" dirty="0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i="1" dirty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𝑠</m:t>
                                  </m:r>
                                </m:e>
                              </m:d>
                              <m:r>
                                <a:rPr lang="en-US" b="1" i="1" dirty="0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  <m:t>    </m:t>
                              </m:r>
                              <m:r>
                                <a:rPr lang="fr-FR" b="1" i="1" dirty="0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∧</m:t>
                              </m:r>
                              <m:r>
                                <a:rPr lang="fr-FR" b="0" i="1" dirty="0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𝑣</m:t>
                              </m:r>
                              <m:r>
                                <a:rPr lang="fr-FR" b="0" i="1" dirty="0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+</m:t>
                              </m:r>
                              <m:r>
                                <a:rPr lang="fr-FR" b="0" i="1" dirty="0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𝑑</m:t>
                              </m:r>
                              <m:r>
                                <a:rPr lang="fr-FR" i="1" dirty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⊢</m:t>
                              </m:r>
                              <m:r>
                                <a:rPr lang="fr-FR" i="1" dirty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𝐿</m:t>
                              </m:r>
                              <m:d>
                                <m:dPr>
                                  <m:ctrlPr>
                                    <a:rPr lang="fr-FR" i="1" dirty="0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i="1" dirty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𝑠</m:t>
                                  </m:r>
                                </m:e>
                              </m:d>
                            </m:e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&amp;</m:t>
                              </m:r>
                              <m:r>
                                <m:rPr>
                                  <m:nor/>
                                </m:rPr>
                                <a:rPr lang="fr-FR" dirty="0" smtClean="0">
                                  <a:solidFill>
                                    <a:schemeClr val="accent6"/>
                                  </a:solidFill>
                                </a:rPr>
                                <m:t>⟨</m:t>
                              </m:r>
                              <m:r>
                                <m:rPr>
                                  <m:nor/>
                                </m:rPr>
                                <a:rPr lang="fr-FR" dirty="0" smtClean="0">
                                  <a:solidFill>
                                    <a:schemeClr val="accent6"/>
                                  </a:solidFill>
                                </a:rPr>
                                <m:t>s</m:t>
                              </m:r>
                              <m:r>
                                <a:rPr lang="fr-FR" b="0" i="1" dirty="0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</a:rPr>
                                <m:t>’</m:t>
                              </m:r>
                              <m:r>
                                <m:rPr>
                                  <m:nor/>
                                </m:rPr>
                                <a:rPr lang="fr-FR" dirty="0">
                                  <a:solidFill>
                                    <a:schemeClr val="accent6"/>
                                  </a:solidFill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fr-FR" b="0" i="1" dirty="0" smtClean="0">
                                      <a:solidFill>
                                        <a:schemeClr val="accent6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fr-FR" i="1" dirty="0">
                                      <a:solidFill>
                                        <a:schemeClr val="accent6"/>
                                      </a:solidFill>
                                      <a:latin typeface="Cambria Math" charset="0"/>
                                    </a:rPr>
                                    <m:t>𝑣</m:t>
                                  </m:r>
                                </m:e>
                                <m:sup>
                                  <m:r>
                                    <a:rPr lang="fr-FR" b="0" i="1" dirty="0" smtClean="0">
                                      <a:solidFill>
                                        <a:schemeClr val="accent6"/>
                                      </a:solidFill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m:rPr>
                                  <m:nor/>
                                </m:rPr>
                                <a:rPr lang="fr-FR" dirty="0">
                                  <a:solidFill>
                                    <a:schemeClr val="accent6"/>
                                  </a:solidFill>
                                </a:rPr>
                                <m:t>⟩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,  </m:t>
                              </m:r>
                              <m:r>
                                <a:rPr lang="fr-FR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𝛿</m:t>
                              </m:r>
                              <m:d>
                                <m:dPr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𝑠</m:t>
                                  </m:r>
                                  <m:r>
                                    <a:rPr lang="fr-FR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,−,</m:t>
                                  </m:r>
                                  <m:r>
                                    <a:rPr lang="fr-FR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𝑔</m:t>
                                  </m:r>
                                  <m:r>
                                    <a:rPr lang="fr-FR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,</m:t>
                                  </m:r>
                                  <m:r>
                                    <a:rPr lang="fr-FR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𝑟</m:t>
                                  </m:r>
                                </m:e>
                              </m:d>
                              <m:r>
                                <a:rPr lang="fr-FR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=</m:t>
                              </m:r>
                              <m:sSup>
                                <m:sSupPr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fr-FR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fr-FR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  <m:t>   </m:t>
                              </m:r>
                              <m:r>
                                <a:rPr lang="fr-FR" i="1" dirty="0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∧</m:t>
                              </m:r>
                              <m:r>
                                <a:rPr lang="fr-FR" b="0" i="1" dirty="0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𝑣</m:t>
                              </m:r>
                              <m:r>
                                <a:rPr lang="fr-FR" i="1" dirty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⊢</m:t>
                              </m:r>
                              <m:r>
                                <a:rPr lang="fr-FR" b="0" i="1" dirty="0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𝑔</m:t>
                              </m:r>
                              <m:r>
                                <a:rPr lang="en-US" b="1" i="1" dirty="0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  <m:t>         </m:t>
                              </m:r>
                              <m:r>
                                <a:rPr lang="fr-FR" b="1" i="1" dirty="0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∧</m:t>
                              </m:r>
                              <m:r>
                                <a:rPr lang="fr-FR" b="0" i="1" dirty="0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𝑣</m:t>
                              </m:r>
                              <m:r>
                                <a:rPr lang="fr-FR" b="0" i="1" dirty="0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′=</m:t>
                              </m:r>
                              <m:r>
                                <a:rPr lang="fr-FR" b="0" i="1" dirty="0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𝑣</m:t>
                              </m:r>
                              <m:r>
                                <a:rPr lang="fr-FR" b="0" i="1" dirty="0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[</m:t>
                              </m:r>
                              <m:r>
                                <a:rPr lang="fr-FR" b="0" i="1" dirty="0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𝑟</m:t>
                              </m:r>
                              <m:r>
                                <a:rPr lang="fr-FR" b="0" i="1" dirty="0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/0] 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1690688"/>
                <a:ext cx="12191999" cy="4486274"/>
              </a:xfrm>
              <a:blipFill>
                <a:blip r:embed="rId2"/>
                <a:stretch>
                  <a:fillRect l="-1145" t="-3099" b="-66197"/>
                </a:stretch>
              </a:blipFill>
            </p:spPr>
            <p:txBody>
              <a:bodyPr/>
              <a:lstStyle/>
              <a:p>
                <a:r>
                  <a:rPr lang="en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38E368E2-0724-B672-77BE-12193F044FCD}"/>
              </a:ext>
            </a:extLst>
          </p:cNvPr>
          <p:cNvSpPr txBox="1"/>
          <p:nvPr/>
        </p:nvSpPr>
        <p:spPr>
          <a:xfrm>
            <a:off x="2363369" y="4392196"/>
            <a:ext cx="166058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FR" dirty="0">
                <a:solidFill>
                  <a:schemeClr val="accent4"/>
                </a:solidFill>
              </a:rPr>
              <a:t>Time transition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B4BD59-F7F2-21E5-B1FD-86F9ACB46322}"/>
              </a:ext>
            </a:extLst>
          </p:cNvPr>
          <p:cNvSpPr txBox="1"/>
          <p:nvPr/>
        </p:nvSpPr>
        <p:spPr>
          <a:xfrm>
            <a:off x="1530849" y="6308209"/>
            <a:ext cx="274382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FR" dirty="0">
                <a:solidFill>
                  <a:schemeClr val="accent6"/>
                </a:solidFill>
              </a:rPr>
              <a:t>Location switch transition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B963EFE4-91C4-3CD9-AF96-F9C566916E00}"/>
              </a:ext>
            </a:extLst>
          </p:cNvPr>
          <p:cNvSpPr/>
          <p:nvPr/>
        </p:nvSpPr>
        <p:spPr>
          <a:xfrm rot="5400000">
            <a:off x="2979662" y="4217154"/>
            <a:ext cx="349322" cy="1438069"/>
          </a:xfrm>
          <a:prstGeom prst="leftBrac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FR">
              <a:solidFill>
                <a:schemeClr val="accent4"/>
              </a:solidFill>
            </a:endParaRP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ACD0FC0D-FA74-1FA8-EC42-6085C577FB6B}"/>
              </a:ext>
            </a:extLst>
          </p:cNvPr>
          <p:cNvSpPr/>
          <p:nvPr/>
        </p:nvSpPr>
        <p:spPr>
          <a:xfrm rot="16200000">
            <a:off x="2794730" y="5599447"/>
            <a:ext cx="349322" cy="1068202"/>
          </a:xfrm>
          <a:prstGeom prst="leftBrac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FR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23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A9CE1A-DC07-3458-BA85-CD407EE9C10C}"/>
              </a:ext>
            </a:extLst>
          </p:cNvPr>
          <p:cNvSpPr/>
          <p:nvPr/>
        </p:nvSpPr>
        <p:spPr>
          <a:xfrm>
            <a:off x="3105423" y="3398668"/>
            <a:ext cx="8953517" cy="2929591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291845" name="Line 5"/>
          <p:cNvSpPr>
            <a:spLocks noChangeShapeType="1"/>
          </p:cNvSpPr>
          <p:nvPr/>
        </p:nvSpPr>
        <p:spPr bwMode="auto">
          <a:xfrm>
            <a:off x="2073917" y="2589856"/>
            <a:ext cx="7685" cy="1975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1846" name="Line 6"/>
          <p:cNvSpPr>
            <a:spLocks noChangeShapeType="1"/>
          </p:cNvSpPr>
          <p:nvPr/>
        </p:nvSpPr>
        <p:spPr bwMode="auto">
          <a:xfrm>
            <a:off x="1457073" y="1365786"/>
            <a:ext cx="204788" cy="17462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1848" name="Line 8"/>
          <p:cNvSpPr>
            <a:spLocks noChangeShapeType="1"/>
          </p:cNvSpPr>
          <p:nvPr/>
        </p:nvSpPr>
        <p:spPr bwMode="auto">
          <a:xfrm>
            <a:off x="1947611" y="1131072"/>
            <a:ext cx="0" cy="296862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1849" name="Line 9"/>
          <p:cNvSpPr>
            <a:spLocks noChangeShapeType="1"/>
          </p:cNvSpPr>
          <p:nvPr/>
        </p:nvSpPr>
        <p:spPr bwMode="auto">
          <a:xfrm flipH="1">
            <a:off x="1460165" y="5675997"/>
            <a:ext cx="310896" cy="349342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1850" name="Line 10"/>
          <p:cNvSpPr>
            <a:spLocks noChangeShapeType="1"/>
          </p:cNvSpPr>
          <p:nvPr/>
        </p:nvSpPr>
        <p:spPr bwMode="auto">
          <a:xfrm>
            <a:off x="2073916" y="5762368"/>
            <a:ext cx="33340" cy="593982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1851" name="Line 11"/>
          <p:cNvSpPr>
            <a:spLocks noChangeShapeType="1"/>
          </p:cNvSpPr>
          <p:nvPr/>
        </p:nvSpPr>
        <p:spPr bwMode="auto">
          <a:xfrm>
            <a:off x="2319140" y="5721981"/>
            <a:ext cx="145911" cy="48909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1855" name="Rectangle 15"/>
          <p:cNvSpPr>
            <a:spLocks noChangeArrowheads="1"/>
          </p:cNvSpPr>
          <p:nvPr/>
        </p:nvSpPr>
        <p:spPr bwMode="auto">
          <a:xfrm>
            <a:off x="2073918" y="3333794"/>
            <a:ext cx="391133" cy="3391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l"/>
            <a:r>
              <a:rPr lang="en-US" altLang="x-none" sz="1600" i="1" dirty="0">
                <a:latin typeface="Tahoma" charset="0"/>
              </a:rPr>
              <a:t>a?</a:t>
            </a:r>
          </a:p>
        </p:txBody>
      </p:sp>
      <p:sp>
        <p:nvSpPr>
          <p:cNvPr id="291857" name="Rectangle 17"/>
          <p:cNvSpPr>
            <a:spLocks noChangeArrowheads="1"/>
          </p:cNvSpPr>
          <p:nvPr/>
        </p:nvSpPr>
        <p:spPr bwMode="auto">
          <a:xfrm>
            <a:off x="3524893" y="1304970"/>
            <a:ext cx="2209800" cy="4623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>
            <a:spAutoFit/>
          </a:bodyPr>
          <a:lstStyle/>
          <a:p>
            <a:pPr algn="l"/>
            <a:r>
              <a:rPr lang="en-US" altLang="x-none" sz="2400" dirty="0">
                <a:latin typeface="Tahoma" charset="0"/>
              </a:rPr>
              <a:t>Clocks:  </a:t>
            </a:r>
            <a:r>
              <a:rPr lang="en-US" altLang="x-none" sz="2400" i="1" dirty="0">
                <a:latin typeface="Tahoma" charset="0"/>
              </a:rPr>
              <a:t>x, y</a:t>
            </a:r>
          </a:p>
        </p:txBody>
      </p:sp>
      <p:sp>
        <p:nvSpPr>
          <p:cNvPr id="291858" name="Rectangle 18"/>
          <p:cNvSpPr>
            <a:spLocks noChangeArrowheads="1"/>
          </p:cNvSpPr>
          <p:nvPr/>
        </p:nvSpPr>
        <p:spPr bwMode="auto">
          <a:xfrm>
            <a:off x="2107256" y="2789282"/>
            <a:ext cx="1350962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l"/>
            <a:r>
              <a:rPr lang="en-US" altLang="x-none" sz="1600" i="1" dirty="0">
                <a:latin typeface="Tahoma" charset="0"/>
              </a:rPr>
              <a:t>x&lt;=5 &amp; y&gt;3</a:t>
            </a:r>
          </a:p>
        </p:txBody>
      </p:sp>
      <p:sp>
        <p:nvSpPr>
          <p:cNvPr id="291859" name="Rectangle 19"/>
          <p:cNvSpPr>
            <a:spLocks noChangeArrowheads="1"/>
          </p:cNvSpPr>
          <p:nvPr/>
        </p:nvSpPr>
        <p:spPr bwMode="auto">
          <a:xfrm>
            <a:off x="2131069" y="4049757"/>
            <a:ext cx="748603" cy="3391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l"/>
            <a:r>
              <a:rPr lang="en-US" altLang="x-none" sz="1600" i="1">
                <a:latin typeface="Tahoma" charset="0"/>
              </a:rPr>
              <a:t>x := 0</a:t>
            </a:r>
          </a:p>
        </p:txBody>
      </p:sp>
      <p:sp>
        <p:nvSpPr>
          <p:cNvPr id="291860" name="Rectangle 20"/>
          <p:cNvSpPr>
            <a:spLocks noChangeArrowheads="1"/>
          </p:cNvSpPr>
          <p:nvPr/>
        </p:nvSpPr>
        <p:spPr bwMode="auto">
          <a:xfrm>
            <a:off x="5301306" y="1762169"/>
            <a:ext cx="812723" cy="33919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 algn="l"/>
            <a:r>
              <a:rPr lang="en-US" altLang="x-none" sz="1600" b="1" i="1" dirty="0">
                <a:latin typeface="Tahoma" charset="0"/>
              </a:rPr>
              <a:t>Guard</a:t>
            </a:r>
          </a:p>
        </p:txBody>
      </p:sp>
      <p:sp>
        <p:nvSpPr>
          <p:cNvPr id="291861" name="Rectangle 21"/>
          <p:cNvSpPr>
            <a:spLocks noChangeArrowheads="1"/>
          </p:cNvSpPr>
          <p:nvPr/>
        </p:nvSpPr>
        <p:spPr bwMode="auto">
          <a:xfrm>
            <a:off x="5407383" y="2429921"/>
            <a:ext cx="3400320" cy="55464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wrap="square" lIns="92075" tIns="46038" rIns="92075" bIns="46038">
            <a:spAutoFit/>
          </a:bodyPr>
          <a:lstStyle/>
          <a:p>
            <a:pPr algn="l"/>
            <a:r>
              <a:rPr lang="en-US" altLang="x-none" sz="1600" b="1" dirty="0">
                <a:latin typeface="Tahoma" charset="0"/>
              </a:rPr>
              <a:t>Reset</a:t>
            </a:r>
          </a:p>
          <a:p>
            <a:pPr algn="l"/>
            <a:r>
              <a:rPr lang="en-US" altLang="x-none" sz="1400" dirty="0">
                <a:latin typeface="Tahoma" charset="0"/>
              </a:rPr>
              <a:t>The only action available on clocks`</a:t>
            </a:r>
          </a:p>
        </p:txBody>
      </p:sp>
      <p:grpSp>
        <p:nvGrpSpPr>
          <p:cNvPr id="291862" name="Group 22"/>
          <p:cNvGrpSpPr>
            <a:grpSpLocks/>
          </p:cNvGrpSpPr>
          <p:nvPr/>
        </p:nvGrpSpPr>
        <p:grpSpPr bwMode="auto">
          <a:xfrm>
            <a:off x="5760177" y="5223572"/>
            <a:ext cx="6449912" cy="504826"/>
            <a:chOff x="2047" y="3360"/>
            <a:chExt cx="4401" cy="31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1863" name="Rectangle 23"/>
                <p:cNvSpPr>
                  <a:spLocks noChangeArrowheads="1"/>
                </p:cNvSpPr>
                <p:nvPr/>
              </p:nvSpPr>
              <p:spPr bwMode="auto">
                <a:xfrm>
                  <a:off x="2047" y="3445"/>
                  <a:ext cx="4401" cy="233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square" lIns="92075" tIns="46038" rIns="92075" bIns="46038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 smtClean="0"/>
                        <m:t>⟨</m:t>
                      </m:r>
                    </m:oMath>
                  </a14:m>
                  <a:r>
                    <a:rPr lang="en-US" altLang="x-none" sz="1600" i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n</a:t>
                  </a:r>
                  <a:r>
                    <a:rPr lang="en-US" altLang="x-none" sz="1600" dirty="0">
                      <a:latin typeface="Tahoma" charset="0"/>
                    </a:rPr>
                    <a:t>, 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 smtClean="0">
                          <a:solidFill>
                            <a:schemeClr val="tx1"/>
                          </a:solidFill>
                        </a:rPr>
                        <m:t>⟨</m:t>
                      </m:r>
                    </m:oMath>
                  </a14:m>
                  <a:r>
                    <a:rPr lang="en-US" altLang="x-none" sz="1600" i="1" dirty="0">
                      <a:solidFill>
                        <a:schemeClr val="tx1"/>
                      </a:solidFill>
                      <a:latin typeface="Tahoma" charset="0"/>
                    </a:rPr>
                    <a:t>x</a:t>
                  </a:r>
                  <a:r>
                    <a:rPr lang="en-US" altLang="x-none" sz="1600" dirty="0">
                      <a:solidFill>
                        <a:schemeClr val="tx1"/>
                      </a:solidFill>
                      <a:latin typeface="Tahoma" charset="0"/>
                    </a:rPr>
                    <a:t>=2.4 ,</a:t>
                  </a:r>
                  <a:r>
                    <a:rPr lang="en-US" altLang="x-none" sz="1600" i="1" dirty="0">
                      <a:solidFill>
                        <a:schemeClr val="tx1"/>
                      </a:solidFill>
                      <a:latin typeface="Tahoma" charset="0"/>
                    </a:rPr>
                    <a:t> y</a:t>
                  </a:r>
                  <a:r>
                    <a:rPr lang="en-US" altLang="x-none" sz="1600" dirty="0">
                      <a:solidFill>
                        <a:schemeClr val="tx1"/>
                      </a:solidFill>
                      <a:latin typeface="Tahoma" charset="0"/>
                    </a:rPr>
                    <a:t>=3.1415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>
                          <a:solidFill>
                            <a:schemeClr val="tx1"/>
                          </a:solidFill>
                        </a:rPr>
                        <m:t>⟩</m:t>
                      </m:r>
                      <m:r>
                        <m:rPr>
                          <m:nor/>
                        </m:rPr>
                        <a:rPr lang="fr-FR" sz="1600" dirty="0"/>
                        <m:t>⟩</m:t>
                      </m:r>
                    </m:oMath>
                  </a14:m>
                  <a:r>
                    <a:rPr lang="en-US" altLang="x-none" sz="1600" dirty="0">
                      <a:latin typeface="Tahoma" charset="0"/>
                    </a:rPr>
                    <a:t>                       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/>
                        <m:t>⟨</m:t>
                      </m:r>
                    </m:oMath>
                  </a14:m>
                  <a:r>
                    <a:rPr lang="en-US" altLang="x-none" sz="1600" i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n</a:t>
                  </a:r>
                  <a:r>
                    <a:rPr lang="en-US" altLang="x-none" sz="1600" dirty="0">
                      <a:latin typeface="Tahoma" charset="0"/>
                    </a:rPr>
                    <a:t>, 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b="1" dirty="0" smtClean="0">
                          <a:solidFill>
                            <a:schemeClr val="accent2"/>
                          </a:solidFill>
                        </a:rPr>
                        <m:t>⟨</m:t>
                      </m:r>
                    </m:oMath>
                  </a14:m>
                  <a:r>
                    <a:rPr lang="en-US" altLang="x-none" sz="1600" b="1" i="1" dirty="0">
                      <a:solidFill>
                        <a:schemeClr val="accent2"/>
                      </a:solidFill>
                      <a:latin typeface="Tahoma" charset="0"/>
                    </a:rPr>
                    <a:t>x</a:t>
                  </a:r>
                  <a:r>
                    <a:rPr lang="en-US" altLang="x-none" sz="1600" b="1" dirty="0">
                      <a:solidFill>
                        <a:schemeClr val="accent2"/>
                      </a:solidFill>
                      <a:latin typeface="Tahoma" charset="0"/>
                    </a:rPr>
                    <a:t>=3.5 , </a:t>
                  </a:r>
                  <a:r>
                    <a:rPr lang="en-US" altLang="x-none" sz="1600" b="1" i="1" dirty="0">
                      <a:solidFill>
                        <a:schemeClr val="accent2"/>
                      </a:solidFill>
                      <a:latin typeface="Tahoma" charset="0"/>
                    </a:rPr>
                    <a:t>y</a:t>
                  </a:r>
                  <a:r>
                    <a:rPr lang="en-US" altLang="x-none" sz="1600" b="1" dirty="0">
                      <a:solidFill>
                        <a:schemeClr val="accent2"/>
                      </a:solidFill>
                      <a:latin typeface="Tahoma" charset="0"/>
                    </a:rPr>
                    <a:t>=4.2415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b="1" dirty="0">
                          <a:solidFill>
                            <a:schemeClr val="accent2"/>
                          </a:solidFill>
                        </a:rPr>
                        <m:t>⟩</m:t>
                      </m:r>
                      <m:r>
                        <m:rPr>
                          <m:nor/>
                        </m:rPr>
                        <a:rPr lang="fr-FR" dirty="0"/>
                        <m:t>⟩</m:t>
                      </m:r>
                    </m:oMath>
                  </a14:m>
                  <a:endParaRPr lang="en-US" altLang="x-none" dirty="0">
                    <a:latin typeface="Tahoma" charset="0"/>
                  </a:endParaRPr>
                </a:p>
              </p:txBody>
            </p:sp>
          </mc:Choice>
          <mc:Fallback xmlns="">
            <p:sp>
              <p:nvSpPr>
                <p:cNvPr id="291863" name="Rectangle 23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047" y="3445"/>
                  <a:ext cx="4401" cy="233"/>
                </a:xfrm>
                <a:prstGeom prst="rect">
                  <a:avLst/>
                </a:prstGeom>
                <a:blipFill>
                  <a:blip r:embed="rId2"/>
                  <a:stretch>
                    <a:fillRect b="-16129"/>
                  </a:stretch>
                </a:blipFill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r>
                    <a:rPr lang="en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91864" name="Rectangle 24"/>
            <p:cNvSpPr>
              <a:spLocks noChangeArrowheads="1"/>
            </p:cNvSpPr>
            <p:nvPr/>
          </p:nvSpPr>
          <p:spPr bwMode="auto">
            <a:xfrm>
              <a:off x="3734" y="3360"/>
              <a:ext cx="786" cy="2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algn="l"/>
              <a:r>
                <a:rPr lang="en-US" altLang="x-none" sz="1600" b="1" dirty="0">
                  <a:solidFill>
                    <a:schemeClr val="accent4"/>
                  </a:solidFill>
                  <a:latin typeface="Tahoma" charset="0"/>
                </a:rPr>
                <a:t>wait(1.1)</a:t>
              </a:r>
            </a:p>
          </p:txBody>
        </p:sp>
        <p:sp>
          <p:nvSpPr>
            <p:cNvPr id="291865" name="Line 25"/>
            <p:cNvSpPr>
              <a:spLocks noChangeShapeType="1"/>
            </p:cNvSpPr>
            <p:nvPr/>
          </p:nvSpPr>
          <p:spPr bwMode="auto">
            <a:xfrm>
              <a:off x="3631" y="3571"/>
              <a:ext cx="878" cy="7"/>
            </a:xfrm>
            <a:prstGeom prst="line">
              <a:avLst/>
            </a:prstGeom>
            <a:noFill/>
            <a:ln w="38100">
              <a:solidFill>
                <a:schemeClr val="accent4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accent4"/>
                </a:solidFill>
              </a:endParaRPr>
            </a:p>
          </p:txBody>
        </p:sp>
      </p:grpSp>
      <p:sp>
        <p:nvSpPr>
          <p:cNvPr id="291867" name="Rectangle 27"/>
          <p:cNvSpPr>
            <a:spLocks noChangeArrowheads="1"/>
          </p:cNvSpPr>
          <p:nvPr/>
        </p:nvSpPr>
        <p:spPr bwMode="auto">
          <a:xfrm>
            <a:off x="5760177" y="4204394"/>
            <a:ext cx="1473084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l"/>
            <a:r>
              <a:rPr lang="en-US" altLang="x-none" b="1" dirty="0">
                <a:latin typeface="Tahoma" charset="0"/>
              </a:rPr>
              <a:t>Transitions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C7AA901-7F73-157C-1339-0C61A69C8998}"/>
              </a:ext>
            </a:extLst>
          </p:cNvPr>
          <p:cNvGrpSpPr/>
          <p:nvPr/>
        </p:nvGrpSpPr>
        <p:grpSpPr>
          <a:xfrm>
            <a:off x="5760177" y="4474269"/>
            <a:ext cx="6230927" cy="512763"/>
            <a:chOff x="5582747" y="4803727"/>
            <a:chExt cx="6230927" cy="51276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1868" name="Rectangle 28"/>
                <p:cNvSpPr>
                  <a:spLocks noChangeArrowheads="1"/>
                </p:cNvSpPr>
                <p:nvPr/>
              </p:nvSpPr>
              <p:spPr bwMode="auto">
                <a:xfrm>
                  <a:off x="5582747" y="4976765"/>
                  <a:ext cx="6230927" cy="33972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square" lIns="92075" tIns="46038" rIns="92075" bIns="46038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 smtClean="0"/>
                        <m:t>⟨</m:t>
                      </m:r>
                    </m:oMath>
                  </a14:m>
                  <a:r>
                    <a:rPr lang="en-US" altLang="x-none" sz="1600" i="1" dirty="0">
                      <a:latin typeface="Tahoma" charset="0"/>
                    </a:rPr>
                    <a:t>n</a:t>
                  </a:r>
                  <a:r>
                    <a:rPr lang="en-US" altLang="x-none" sz="1600" dirty="0">
                      <a:latin typeface="Tahoma" charset="0"/>
                    </a:rPr>
                    <a:t>, 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m:t>⟨</m:t>
                      </m:r>
                    </m:oMath>
                  </a14:m>
                  <a:r>
                    <a:rPr lang="en-US" altLang="x-none" sz="1600" i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x</a:t>
                  </a:r>
                  <a:r>
                    <a:rPr lang="en-US" altLang="x-none" sz="16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=2.4 ,</a:t>
                  </a:r>
                  <a:r>
                    <a:rPr lang="en-US" altLang="x-none" sz="1600" i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 y</a:t>
                  </a:r>
                  <a:r>
                    <a:rPr lang="en-US" altLang="x-none" sz="16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=3.1415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m:t>⟩</m:t>
                      </m:r>
                      <m:r>
                        <m:rPr>
                          <m:nor/>
                        </m:rPr>
                        <a:rPr lang="fr-FR" sz="1600" dirty="0" smtClean="0"/>
                        <m:t>⟩</m:t>
                      </m:r>
                    </m:oMath>
                  </a14:m>
                  <a:r>
                    <a:rPr lang="en-US" altLang="x-none" sz="1600" dirty="0">
                      <a:latin typeface="Tahoma" charset="0"/>
                    </a:rPr>
                    <a:t>                      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/>
                        <m:t>⟨</m:t>
                      </m:r>
                    </m:oMath>
                  </a14:m>
                  <a:r>
                    <a:rPr lang="en-US" altLang="x-none" sz="1600" b="1" i="1" dirty="0">
                      <a:solidFill>
                        <a:schemeClr val="accent2"/>
                      </a:solidFill>
                      <a:latin typeface="Tahoma" charset="0"/>
                    </a:rPr>
                    <a:t>m</a:t>
                  </a:r>
                  <a:r>
                    <a:rPr lang="en-US" altLang="x-none" sz="1600" dirty="0">
                      <a:latin typeface="Tahoma" charset="0"/>
                    </a:rPr>
                    <a:t>, 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m:t>⟨</m:t>
                      </m:r>
                    </m:oMath>
                  </a14:m>
                  <a:r>
                    <a:rPr lang="en-US" altLang="x-none" sz="1600" i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x</a:t>
                  </a:r>
                  <a:r>
                    <a:rPr lang="en-US" altLang="x-none" sz="16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=0 , </a:t>
                  </a:r>
                  <a:r>
                    <a:rPr lang="en-US" altLang="x-none" sz="1600" i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y</a:t>
                  </a:r>
                  <a:r>
                    <a:rPr lang="en-US" altLang="x-none" sz="16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=3.1415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m:t>⟩</m:t>
                      </m:r>
                      <m:r>
                        <m:rPr>
                          <m:nor/>
                        </m:rPr>
                        <a:rPr lang="fr-FR" sz="1600" dirty="0"/>
                        <m:t>⟩</m:t>
                      </m:r>
                    </m:oMath>
                  </a14:m>
                  <a:endParaRPr lang="en-US" altLang="x-none" dirty="0">
                    <a:latin typeface="Tahoma" charset="0"/>
                  </a:endParaRPr>
                </a:p>
              </p:txBody>
            </p:sp>
          </mc:Choice>
          <mc:Fallback xmlns="">
            <p:sp>
              <p:nvSpPr>
                <p:cNvPr id="291868" name="Rectangle 28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5582747" y="4976765"/>
                  <a:ext cx="6230927" cy="339725"/>
                </a:xfrm>
                <a:prstGeom prst="rect">
                  <a:avLst/>
                </a:prstGeom>
                <a:blipFill>
                  <a:blip r:embed="rId3"/>
                  <a:stretch>
                    <a:fillRect t="-3571" b="-21429"/>
                  </a:stretch>
                </a:blipFill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r>
                    <a:rPr lang="en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91869" name="Rectangle 29"/>
            <p:cNvSpPr>
              <a:spLocks noChangeArrowheads="1"/>
            </p:cNvSpPr>
            <p:nvPr/>
          </p:nvSpPr>
          <p:spPr bwMode="auto">
            <a:xfrm>
              <a:off x="8423381" y="4803727"/>
              <a:ext cx="309274" cy="3397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algn="l"/>
              <a:r>
                <a:rPr lang="en-US" altLang="x-none" sz="1600" b="1" i="1" dirty="0">
                  <a:solidFill>
                    <a:schemeClr val="accent6"/>
                  </a:solidFill>
                  <a:latin typeface="Tahoma" charset="0"/>
                </a:rPr>
                <a:t>a</a:t>
              </a:r>
            </a:p>
          </p:txBody>
        </p:sp>
        <p:sp>
          <p:nvSpPr>
            <p:cNvPr id="291870" name="Line 30"/>
            <p:cNvSpPr>
              <a:spLocks noChangeShapeType="1"/>
            </p:cNvSpPr>
            <p:nvPr/>
          </p:nvSpPr>
          <p:spPr bwMode="auto">
            <a:xfrm>
              <a:off x="7904504" y="5133927"/>
              <a:ext cx="1198988" cy="0"/>
            </a:xfrm>
            <a:prstGeom prst="line">
              <a:avLst/>
            </a:prstGeom>
            <a:noFill/>
            <a:ln w="38100">
              <a:solidFill>
                <a:schemeClr val="accent6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accent6"/>
                </a:solidFill>
              </a:endParaRPr>
            </a:p>
          </p:txBody>
        </p:sp>
      </p:grpSp>
      <p:sp>
        <p:nvSpPr>
          <p:cNvPr id="291871" name="Line 31"/>
          <p:cNvSpPr>
            <a:spLocks noChangeShapeType="1"/>
          </p:cNvSpPr>
          <p:nvPr/>
        </p:nvSpPr>
        <p:spPr bwMode="auto">
          <a:xfrm flipV="1">
            <a:off x="2867668" y="2135232"/>
            <a:ext cx="2655888" cy="654050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dash"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1872" name="Arc 32"/>
          <p:cNvSpPr>
            <a:spLocks/>
          </p:cNvSpPr>
          <p:nvPr/>
        </p:nvSpPr>
        <p:spPr bwMode="auto">
          <a:xfrm>
            <a:off x="2581918" y="2745889"/>
            <a:ext cx="2825465" cy="1303869"/>
          </a:xfrm>
          <a:custGeom>
            <a:avLst/>
            <a:gdLst>
              <a:gd name="G0" fmla="+- 21499 0 0"/>
              <a:gd name="G1" fmla="+- 21600 0 0"/>
              <a:gd name="G2" fmla="+- 21600 0 0"/>
              <a:gd name="T0" fmla="*/ 0 w 22298"/>
              <a:gd name="T1" fmla="*/ 19515 h 21600"/>
              <a:gd name="T2" fmla="*/ 22298 w 22298"/>
              <a:gd name="T3" fmla="*/ 15 h 21600"/>
              <a:gd name="T4" fmla="*/ 21499 w 22298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2298" h="21600" fill="none" extrusionOk="0">
                <a:moveTo>
                  <a:pt x="-1" y="19514"/>
                </a:moveTo>
                <a:cubicBezTo>
                  <a:pt x="1073" y="8445"/>
                  <a:pt x="10377" y="-1"/>
                  <a:pt x="21499" y="-1"/>
                </a:cubicBezTo>
                <a:cubicBezTo>
                  <a:pt x="21765" y="-1"/>
                  <a:pt x="22031" y="4"/>
                  <a:pt x="22298" y="14"/>
                </a:cubicBezTo>
              </a:path>
              <a:path w="22298" h="21600" stroke="0" extrusionOk="0">
                <a:moveTo>
                  <a:pt x="-1" y="19514"/>
                </a:moveTo>
                <a:cubicBezTo>
                  <a:pt x="1073" y="8445"/>
                  <a:pt x="10377" y="-1"/>
                  <a:pt x="21499" y="-1"/>
                </a:cubicBezTo>
                <a:cubicBezTo>
                  <a:pt x="21765" y="-1"/>
                  <a:pt x="22031" y="4"/>
                  <a:pt x="22298" y="14"/>
                </a:cubicBezTo>
                <a:lnTo>
                  <a:pt x="21499" y="21600"/>
                </a:lnTo>
                <a:close/>
              </a:path>
            </a:pathLst>
          </a:custGeom>
          <a:noFill/>
          <a:ln w="12700" cap="rnd">
            <a:solidFill>
              <a:schemeClr val="bg1">
                <a:lumMod val="50000"/>
              </a:schemeClr>
            </a:solidFill>
            <a:prstDash val="dash"/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1873" name="Rectangle 33"/>
              <p:cNvSpPr>
                <a:spLocks noChangeArrowheads="1"/>
              </p:cNvSpPr>
              <p:nvPr/>
            </p:nvSpPr>
            <p:spPr bwMode="auto">
              <a:xfrm>
                <a:off x="5760177" y="3398668"/>
                <a:ext cx="4715202" cy="64697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>
                <a:spAutoFit/>
              </a:bodyPr>
              <a:lstStyle/>
              <a:p>
                <a:pPr algn="l"/>
                <a:r>
                  <a:rPr lang="en-US" altLang="x-none" b="1" dirty="0">
                    <a:latin typeface="Tahoma" charset="0"/>
                  </a:rPr>
                  <a:t>Configurations</a:t>
                </a: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fr-FR" dirty="0"/>
                      <m:t>⟨</m:t>
                    </m:r>
                  </m:oMath>
                </a14:m>
                <a:r>
                  <a:rPr lang="en-US" altLang="x-none" sz="1600" dirty="0">
                    <a:latin typeface="Tahoma" charset="0"/>
                  </a:rPr>
                  <a:t> </a:t>
                </a:r>
                <a:r>
                  <a:rPr lang="en-US" altLang="x-none" sz="1600" i="1" dirty="0">
                    <a:latin typeface="Tahoma" charset="0"/>
                  </a:rPr>
                  <a:t>location</a:t>
                </a:r>
                <a:r>
                  <a:rPr lang="en-US" altLang="x-none" sz="1600" dirty="0">
                    <a:latin typeface="Tahoma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fr-FR" sz="1600" i="1" dirty="0">
                        <a:latin typeface="Cambria Math" charset="0"/>
                      </a:rPr>
                      <m:t>𝑣</m:t>
                    </m:r>
                  </m:oMath>
                </a14:m>
                <a:r>
                  <a:rPr lang="en-US" altLang="x-none" sz="1600" dirty="0">
                    <a:latin typeface="Tahoma" charset="0"/>
                  </a:rPr>
                  <a:t> =</a:t>
                </a:r>
                <a:r>
                  <a:rPr lang="fr-FR" sz="1600" dirty="0"/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fr-FR" sz="1600" dirty="0"/>
                      <m:t>⟨</m:t>
                    </m:r>
                  </m:oMath>
                </a14:m>
                <a:r>
                  <a:rPr lang="en-US" altLang="x-none" sz="1600" i="1" dirty="0">
                    <a:latin typeface="Tahoma" charset="0"/>
                  </a:rPr>
                  <a:t>x</a:t>
                </a:r>
                <a:r>
                  <a:rPr lang="en-US" altLang="x-none" sz="1600" dirty="0">
                    <a:latin typeface="Tahoma" charset="0"/>
                  </a:rPr>
                  <a:t>=r</a:t>
                </a:r>
                <a:r>
                  <a:rPr lang="en-US" altLang="x-none" sz="1600" baseline="-25000" dirty="0">
                    <a:latin typeface="Tahoma" charset="0"/>
                  </a:rPr>
                  <a:t>1</a:t>
                </a:r>
                <a:r>
                  <a:rPr lang="en-US" altLang="x-none" sz="1600" dirty="0">
                    <a:latin typeface="Tahoma" charset="0"/>
                  </a:rPr>
                  <a:t>, </a:t>
                </a:r>
                <a:r>
                  <a:rPr lang="en-US" altLang="x-none" sz="1600" i="1" dirty="0">
                    <a:latin typeface="Tahoma" charset="0"/>
                  </a:rPr>
                  <a:t>y</a:t>
                </a:r>
                <a:r>
                  <a:rPr lang="en-US" altLang="x-none" sz="1600" dirty="0">
                    <a:latin typeface="Tahoma" charset="0"/>
                  </a:rPr>
                  <a:t>=r</a:t>
                </a:r>
                <a:r>
                  <a:rPr lang="en-US" altLang="x-none" sz="1600" baseline="-25000" dirty="0">
                    <a:latin typeface="Tahoma" charset="0"/>
                  </a:rPr>
                  <a:t>2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fr-FR" sz="1600" dirty="0"/>
                      <m:t>⟩</m:t>
                    </m:r>
                    <m:r>
                      <m:rPr>
                        <m:nor/>
                      </m:rPr>
                      <a:rPr lang="fr-FR" dirty="0"/>
                      <m:t>⟩</m:t>
                    </m:r>
                  </m:oMath>
                </a14:m>
                <a:r>
                  <a:rPr lang="en-US" altLang="x-none" dirty="0">
                    <a:latin typeface="Tahoma" charset="0"/>
                  </a:rPr>
                  <a:t> </a:t>
                </a:r>
                <a:r>
                  <a:rPr lang="en-US" altLang="x-none" sz="1600" dirty="0">
                    <a:latin typeface="Tahoma" charset="0"/>
                  </a:rPr>
                  <a:t>   where r</a:t>
                </a:r>
                <a:r>
                  <a:rPr lang="en-US" altLang="x-none" sz="1600" baseline="-25000" dirty="0">
                    <a:latin typeface="Tahoma" charset="0"/>
                  </a:rPr>
                  <a:t>1</a:t>
                </a:r>
                <a:r>
                  <a:rPr lang="en-US" altLang="x-none" sz="1600" dirty="0">
                    <a:latin typeface="Tahoma" charset="0"/>
                  </a:rPr>
                  <a:t>,r</a:t>
                </a:r>
                <a:r>
                  <a:rPr lang="en-US" altLang="x-none" sz="1600" baseline="-25000" dirty="0">
                    <a:latin typeface="Tahoma" charset="0"/>
                  </a:rPr>
                  <a:t>2</a:t>
                </a:r>
                <a:r>
                  <a:rPr lang="en-US" altLang="x-none" sz="1600" dirty="0">
                    <a:latin typeface="Tahoma" charset="0"/>
                  </a:rPr>
                  <a:t> are in </a:t>
                </a:r>
                <a14:m>
                  <m:oMath xmlns:m="http://schemas.openxmlformats.org/officeDocument/2006/math">
                    <m:r>
                      <a:rPr lang="en-US" altLang="x-none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endParaRPr lang="en-US" altLang="x-none" sz="1600" dirty="0">
                  <a:latin typeface="Bookman Old Style" charset="0"/>
                </a:endParaRPr>
              </a:p>
            </p:txBody>
          </p:sp>
        </mc:Choice>
        <mc:Fallback xmlns="">
          <p:sp>
            <p:nvSpPr>
              <p:cNvPr id="291873" name="Rectangle 3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760177" y="3398668"/>
                <a:ext cx="4715202" cy="646973"/>
              </a:xfrm>
              <a:prstGeom prst="rect">
                <a:avLst/>
              </a:prstGeom>
              <a:blipFill>
                <a:blip r:embed="rId4"/>
                <a:stretch>
                  <a:fillRect l="-1075" t="-3846" b="-9615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1874" name="Text Box 34"/>
          <p:cNvSpPr txBox="1">
            <a:spLocks noChangeArrowheads="1"/>
          </p:cNvSpPr>
          <p:nvPr/>
        </p:nvSpPr>
        <p:spPr bwMode="auto">
          <a:xfrm>
            <a:off x="154057" y="2956068"/>
            <a:ext cx="1641796" cy="30777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wrap="none">
            <a:spAutoFit/>
          </a:bodyPr>
          <a:lstStyle/>
          <a:p>
            <a:r>
              <a:rPr lang="en-US" altLang="x-none" sz="1400" b="1" dirty="0" err="1">
                <a:latin typeface="Tahoma" charset="0"/>
              </a:rPr>
              <a:t>Synchronisation</a:t>
            </a:r>
            <a:endParaRPr lang="en-US" altLang="x-none" sz="1400" b="1" dirty="0">
              <a:solidFill>
                <a:srgbClr val="FF0000"/>
              </a:solidFill>
              <a:latin typeface="Tahoma" charset="0"/>
            </a:endParaRPr>
          </a:p>
        </p:txBody>
      </p:sp>
      <p:sp>
        <p:nvSpPr>
          <p:cNvPr id="291875" name="Freeform 35"/>
          <p:cNvSpPr>
            <a:spLocks/>
          </p:cNvSpPr>
          <p:nvPr/>
        </p:nvSpPr>
        <p:spPr bwMode="auto">
          <a:xfrm>
            <a:off x="956254" y="3263845"/>
            <a:ext cx="1197039" cy="500678"/>
          </a:xfrm>
          <a:custGeom>
            <a:avLst/>
            <a:gdLst>
              <a:gd name="T0" fmla="*/ 0 w 528"/>
              <a:gd name="T1" fmla="*/ 0 h 152"/>
              <a:gd name="T2" fmla="*/ 240 w 528"/>
              <a:gd name="T3" fmla="*/ 144 h 152"/>
              <a:gd name="T4" fmla="*/ 528 w 528"/>
              <a:gd name="T5" fmla="*/ 48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28" h="152">
                <a:moveTo>
                  <a:pt x="0" y="0"/>
                </a:moveTo>
                <a:cubicBezTo>
                  <a:pt x="76" y="68"/>
                  <a:pt x="152" y="136"/>
                  <a:pt x="240" y="144"/>
                </a:cubicBezTo>
                <a:cubicBezTo>
                  <a:pt x="328" y="152"/>
                  <a:pt x="428" y="100"/>
                  <a:pt x="528" y="48"/>
                </a:cubicBezTo>
              </a:path>
            </a:pathLst>
          </a:custGeom>
          <a:noFill/>
          <a:ln w="12700" cap="flat" cmpd="sng">
            <a:solidFill>
              <a:schemeClr val="bg1">
                <a:lumMod val="50000"/>
              </a:schemeClr>
            </a:solidFill>
            <a:prstDash val="dash"/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5514" y="200283"/>
            <a:ext cx="10515600" cy="1325563"/>
          </a:xfrm>
        </p:spPr>
        <p:txBody>
          <a:bodyPr/>
          <a:lstStyle/>
          <a:p>
            <a:r>
              <a:rPr lang="fr-FR" dirty="0" err="1"/>
              <a:t>Timed</a:t>
            </a:r>
            <a:r>
              <a:rPr lang="fr-FR" dirty="0"/>
              <a:t> </a:t>
            </a:r>
            <a:r>
              <a:rPr lang="fr-FR" dirty="0" err="1"/>
              <a:t>Automata</a:t>
            </a:r>
            <a:r>
              <a:rPr lang="fr-FR" dirty="0"/>
              <a:t>: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Syntax</a:t>
            </a:r>
            <a:r>
              <a:rPr lang="fr-FR" dirty="0"/>
              <a:t> to </a:t>
            </a:r>
            <a:r>
              <a:rPr lang="fr-FR" dirty="0" err="1"/>
              <a:t>Semantics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FFC8A-08C8-5649-9188-397CBCB3FA22}" type="slidenum">
              <a:rPr lang="en-US" smtClean="0"/>
              <a:t>13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4553B1-81C2-BD12-BF27-4B3E117D0F28}"/>
              </a:ext>
            </a:extLst>
          </p:cNvPr>
          <p:cNvSpPr txBox="1"/>
          <p:nvPr/>
        </p:nvSpPr>
        <p:spPr>
          <a:xfrm>
            <a:off x="4172080" y="5358510"/>
            <a:ext cx="166058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FR" dirty="0">
                <a:solidFill>
                  <a:schemeClr val="accent4"/>
                </a:solidFill>
              </a:rPr>
              <a:t>Time transition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157E13-0813-27B7-CE82-465C18FC70CE}"/>
              </a:ext>
            </a:extLst>
          </p:cNvPr>
          <p:cNvSpPr txBox="1"/>
          <p:nvPr/>
        </p:nvSpPr>
        <p:spPr>
          <a:xfrm>
            <a:off x="3124472" y="4662104"/>
            <a:ext cx="274382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FR" dirty="0">
                <a:solidFill>
                  <a:schemeClr val="accent6"/>
                </a:solidFill>
              </a:rPr>
              <a:t>Location switch transition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63CE082-441C-6648-5591-2F62A85B13DA}"/>
              </a:ext>
            </a:extLst>
          </p:cNvPr>
          <p:cNvSpPr/>
          <p:nvPr/>
        </p:nvSpPr>
        <p:spPr>
          <a:xfrm>
            <a:off x="1491134" y="1410849"/>
            <a:ext cx="1173250" cy="117325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FR" sz="4000" dirty="0">
                <a:solidFill>
                  <a:schemeClr val="tx1"/>
                </a:solidFill>
              </a:rPr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B48661-DE81-0F3A-A2FA-B0384457970B}"/>
              </a:ext>
            </a:extLst>
          </p:cNvPr>
          <p:cNvSpPr txBox="1"/>
          <p:nvPr/>
        </p:nvSpPr>
        <p:spPr>
          <a:xfrm>
            <a:off x="3125585" y="3376298"/>
            <a:ext cx="1247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Semantics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D44EAB9-AA80-BB3F-094E-6757C15D9745}"/>
              </a:ext>
            </a:extLst>
          </p:cNvPr>
          <p:cNvSpPr/>
          <p:nvPr/>
        </p:nvSpPr>
        <p:spPr>
          <a:xfrm>
            <a:off x="1503548" y="4577062"/>
            <a:ext cx="1173250" cy="117325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FR" sz="4000" dirty="0">
                <a:solidFill>
                  <a:schemeClr val="tx1"/>
                </a:solidFill>
              </a:rPr>
              <a:t>m</a:t>
            </a:r>
          </a:p>
        </p:txBody>
      </p:sp>
      <p:grpSp>
        <p:nvGrpSpPr>
          <p:cNvPr id="13" name="Group 22">
            <a:extLst>
              <a:ext uri="{FF2B5EF4-FFF2-40B4-BE49-F238E27FC236}">
                <a16:creationId xmlns:a16="http://schemas.microsoft.com/office/drawing/2014/main" id="{A88D868D-FA6B-57F4-169A-1274801BCABA}"/>
              </a:ext>
            </a:extLst>
          </p:cNvPr>
          <p:cNvGrpSpPr>
            <a:grpSpLocks/>
          </p:cNvGrpSpPr>
          <p:nvPr/>
        </p:nvGrpSpPr>
        <p:grpSpPr bwMode="auto">
          <a:xfrm>
            <a:off x="5760177" y="5778444"/>
            <a:ext cx="6449912" cy="504826"/>
            <a:chOff x="2047" y="3360"/>
            <a:chExt cx="4401" cy="31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Rectangle 23">
                  <a:extLst>
                    <a:ext uri="{FF2B5EF4-FFF2-40B4-BE49-F238E27FC236}">
                      <a16:creationId xmlns:a16="http://schemas.microsoft.com/office/drawing/2014/main" id="{C7E4B2CA-BC4E-90B1-AB54-28FF63AC63D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47" y="3445"/>
                  <a:ext cx="4401" cy="233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square" lIns="92075" tIns="46038" rIns="92075" bIns="46038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 smtClean="0"/>
                        <m:t>⟨</m:t>
                      </m:r>
                    </m:oMath>
                  </a14:m>
                  <a:r>
                    <a:rPr lang="en-US" altLang="x-none" sz="1600" i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n</a:t>
                  </a:r>
                  <a:r>
                    <a:rPr lang="en-US" altLang="x-none" sz="1600" dirty="0">
                      <a:latin typeface="Tahoma" charset="0"/>
                    </a:rPr>
                    <a:t>, 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 smtClean="0">
                          <a:solidFill>
                            <a:schemeClr val="tx1"/>
                          </a:solidFill>
                        </a:rPr>
                        <m:t>⟨</m:t>
                      </m:r>
                    </m:oMath>
                  </a14:m>
                  <a:r>
                    <a:rPr lang="en-US" altLang="x-none" sz="1600" i="1" dirty="0">
                      <a:solidFill>
                        <a:schemeClr val="tx1"/>
                      </a:solidFill>
                      <a:latin typeface="Tahoma" charset="0"/>
                    </a:rPr>
                    <a:t>x</a:t>
                  </a:r>
                  <a:r>
                    <a:rPr lang="en-US" altLang="x-none" sz="1600" dirty="0">
                      <a:solidFill>
                        <a:schemeClr val="tx1"/>
                      </a:solidFill>
                      <a:latin typeface="Tahoma" charset="0"/>
                    </a:rPr>
                    <a:t>=2.4 ,</a:t>
                  </a:r>
                  <a:r>
                    <a:rPr lang="en-US" altLang="x-none" sz="1600" i="1" dirty="0">
                      <a:solidFill>
                        <a:schemeClr val="tx1"/>
                      </a:solidFill>
                      <a:latin typeface="Tahoma" charset="0"/>
                    </a:rPr>
                    <a:t> y</a:t>
                  </a:r>
                  <a:r>
                    <a:rPr lang="en-US" altLang="x-none" sz="1600" dirty="0">
                      <a:solidFill>
                        <a:schemeClr val="tx1"/>
                      </a:solidFill>
                      <a:latin typeface="Tahoma" charset="0"/>
                    </a:rPr>
                    <a:t>=3.1415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>
                          <a:solidFill>
                            <a:schemeClr val="tx1"/>
                          </a:solidFill>
                        </a:rPr>
                        <m:t>⟩</m:t>
                      </m:r>
                      <m:r>
                        <m:rPr>
                          <m:nor/>
                        </m:rPr>
                        <a:rPr lang="fr-FR" sz="1600" dirty="0"/>
                        <m:t>⟩</m:t>
                      </m:r>
                    </m:oMath>
                  </a14:m>
                  <a:r>
                    <a:rPr lang="en-US" altLang="x-none" sz="1600" dirty="0">
                      <a:latin typeface="Tahoma" charset="0"/>
                    </a:rPr>
                    <a:t>                       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/>
                        <m:t>⟨</m:t>
                      </m:r>
                    </m:oMath>
                  </a14:m>
                  <a:r>
                    <a:rPr lang="en-US" altLang="x-none" sz="1600" i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n</a:t>
                  </a:r>
                  <a:r>
                    <a:rPr lang="en-US" altLang="x-none" sz="1600" dirty="0">
                      <a:latin typeface="Tahoma" charset="0"/>
                    </a:rPr>
                    <a:t>, 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b="1" dirty="0" smtClean="0">
                          <a:solidFill>
                            <a:schemeClr val="accent2"/>
                          </a:solidFill>
                        </a:rPr>
                        <m:t>⟨</m:t>
                      </m:r>
                    </m:oMath>
                  </a14:m>
                  <a:r>
                    <a:rPr lang="en-US" altLang="x-none" sz="1600" b="1" i="1" dirty="0">
                      <a:solidFill>
                        <a:schemeClr val="accent2"/>
                      </a:solidFill>
                      <a:latin typeface="Tahoma" charset="0"/>
                    </a:rPr>
                    <a:t>x</a:t>
                  </a:r>
                  <a:r>
                    <a:rPr lang="en-US" altLang="x-none" sz="1600" b="1" dirty="0">
                      <a:solidFill>
                        <a:schemeClr val="accent2"/>
                      </a:solidFill>
                      <a:latin typeface="Tahoma" charset="0"/>
                    </a:rPr>
                    <a:t>=5.6 , </a:t>
                  </a:r>
                  <a:r>
                    <a:rPr lang="en-US" altLang="x-none" sz="1600" b="1" i="1" dirty="0">
                      <a:solidFill>
                        <a:schemeClr val="accent2"/>
                      </a:solidFill>
                      <a:latin typeface="Tahoma" charset="0"/>
                    </a:rPr>
                    <a:t>y</a:t>
                  </a:r>
                  <a:r>
                    <a:rPr lang="en-US" altLang="x-none" sz="1600" b="1" dirty="0">
                      <a:solidFill>
                        <a:schemeClr val="accent2"/>
                      </a:solidFill>
                      <a:latin typeface="Tahoma" charset="0"/>
                    </a:rPr>
                    <a:t>=6.3415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b="1" dirty="0">
                          <a:solidFill>
                            <a:schemeClr val="accent2"/>
                          </a:solidFill>
                        </a:rPr>
                        <m:t>⟩</m:t>
                      </m:r>
                      <m:r>
                        <m:rPr>
                          <m:nor/>
                        </m:rPr>
                        <a:rPr lang="fr-FR" dirty="0"/>
                        <m:t>⟩</m:t>
                      </m:r>
                    </m:oMath>
                  </a14:m>
                  <a:endParaRPr lang="en-US" altLang="x-none" dirty="0">
                    <a:latin typeface="Tahoma" charset="0"/>
                  </a:endParaRPr>
                </a:p>
              </p:txBody>
            </p:sp>
          </mc:Choice>
          <mc:Fallback xmlns="">
            <p:sp>
              <p:nvSpPr>
                <p:cNvPr id="14" name="Rectangle 23">
                  <a:extLst>
                    <a:ext uri="{FF2B5EF4-FFF2-40B4-BE49-F238E27FC236}">
                      <a16:creationId xmlns:a16="http://schemas.microsoft.com/office/drawing/2014/main" id="{C7E4B2CA-BC4E-90B1-AB54-28FF63AC63D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047" y="3445"/>
                  <a:ext cx="4401" cy="233"/>
                </a:xfrm>
                <a:prstGeom prst="rect">
                  <a:avLst/>
                </a:prstGeom>
                <a:blipFill>
                  <a:blip r:embed="rId5"/>
                  <a:stretch>
                    <a:fillRect b="-20000"/>
                  </a:stretch>
                </a:blipFill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r>
                    <a:rPr lang="en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Rectangle 24">
              <a:extLst>
                <a:ext uri="{FF2B5EF4-FFF2-40B4-BE49-F238E27FC236}">
                  <a16:creationId xmlns:a16="http://schemas.microsoft.com/office/drawing/2014/main" id="{E700803B-90E3-688C-7F55-D95E73A33A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34" y="3360"/>
              <a:ext cx="786" cy="2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algn="l"/>
              <a:r>
                <a:rPr lang="en-US" altLang="x-none" sz="1600" b="1" dirty="0">
                  <a:solidFill>
                    <a:schemeClr val="accent4"/>
                  </a:solidFill>
                  <a:latin typeface="Tahoma" charset="0"/>
                </a:rPr>
                <a:t>wait(3.2)</a:t>
              </a:r>
            </a:p>
          </p:txBody>
        </p:sp>
        <p:sp>
          <p:nvSpPr>
            <p:cNvPr id="16" name="Line 25">
              <a:extLst>
                <a:ext uri="{FF2B5EF4-FFF2-40B4-BE49-F238E27FC236}">
                  <a16:creationId xmlns:a16="http://schemas.microsoft.com/office/drawing/2014/main" id="{DBC40EAE-CBAE-7AB3-5206-5D4D3F248DC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31" y="3571"/>
              <a:ext cx="878" cy="7"/>
            </a:xfrm>
            <a:prstGeom prst="line">
              <a:avLst/>
            </a:prstGeom>
            <a:noFill/>
            <a:ln w="38100">
              <a:solidFill>
                <a:schemeClr val="accent4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accent4"/>
                </a:solidFill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95415F63-B3D3-90DD-9867-81BCCCF21356}"/>
              </a:ext>
            </a:extLst>
          </p:cNvPr>
          <p:cNvSpPr txBox="1"/>
          <p:nvPr/>
        </p:nvSpPr>
        <p:spPr>
          <a:xfrm>
            <a:off x="4172080" y="5913382"/>
            <a:ext cx="166058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FR" dirty="0">
                <a:solidFill>
                  <a:schemeClr val="accent4"/>
                </a:solidFill>
              </a:rPr>
              <a:t>Time transition</a:t>
            </a:r>
          </a:p>
        </p:txBody>
      </p:sp>
    </p:spTree>
    <p:extLst>
      <p:ext uri="{BB962C8B-B14F-4D97-AF65-F5344CB8AC3E}">
        <p14:creationId xmlns:p14="http://schemas.microsoft.com/office/powerpoint/2010/main" val="1359006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1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1867" grpId="0"/>
      <p:bldP spid="291873" grpId="0" autoUpdateAnimBg="0"/>
      <p:bldP spid="4" grpId="0"/>
      <p:bldP spid="5" grpId="0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082D46-1FA6-41D9-6BF8-B790FA3415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45" name="Line 5">
            <a:extLst>
              <a:ext uri="{FF2B5EF4-FFF2-40B4-BE49-F238E27FC236}">
                <a16:creationId xmlns:a16="http://schemas.microsoft.com/office/drawing/2014/main" id="{EE23E3E1-2AF0-3A80-1E71-4FDFC1B7BBF3}"/>
              </a:ext>
            </a:extLst>
          </p:cNvPr>
          <p:cNvSpPr>
            <a:spLocks noChangeShapeType="1"/>
          </p:cNvSpPr>
          <p:nvPr/>
        </p:nvSpPr>
        <p:spPr bwMode="auto">
          <a:xfrm>
            <a:off x="2073917" y="2589856"/>
            <a:ext cx="7685" cy="1975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1846" name="Line 6">
            <a:extLst>
              <a:ext uri="{FF2B5EF4-FFF2-40B4-BE49-F238E27FC236}">
                <a16:creationId xmlns:a16="http://schemas.microsoft.com/office/drawing/2014/main" id="{7037C67E-7F7D-B0CC-A77D-B2147E12D89C}"/>
              </a:ext>
            </a:extLst>
          </p:cNvPr>
          <p:cNvSpPr>
            <a:spLocks noChangeShapeType="1"/>
          </p:cNvSpPr>
          <p:nvPr/>
        </p:nvSpPr>
        <p:spPr bwMode="auto">
          <a:xfrm>
            <a:off x="1457073" y="1365786"/>
            <a:ext cx="204788" cy="17462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1848" name="Line 8">
            <a:extLst>
              <a:ext uri="{FF2B5EF4-FFF2-40B4-BE49-F238E27FC236}">
                <a16:creationId xmlns:a16="http://schemas.microsoft.com/office/drawing/2014/main" id="{5E0DA547-89E2-5E9E-E75A-E719951B4EE3}"/>
              </a:ext>
            </a:extLst>
          </p:cNvPr>
          <p:cNvSpPr>
            <a:spLocks noChangeShapeType="1"/>
          </p:cNvSpPr>
          <p:nvPr/>
        </p:nvSpPr>
        <p:spPr bwMode="auto">
          <a:xfrm>
            <a:off x="1947611" y="1131072"/>
            <a:ext cx="0" cy="296862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1849" name="Line 9">
            <a:extLst>
              <a:ext uri="{FF2B5EF4-FFF2-40B4-BE49-F238E27FC236}">
                <a16:creationId xmlns:a16="http://schemas.microsoft.com/office/drawing/2014/main" id="{1AE6EFE7-74E1-574A-DC1F-1F499AAEBF1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460165" y="5675997"/>
            <a:ext cx="310896" cy="349342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1850" name="Line 10">
            <a:extLst>
              <a:ext uri="{FF2B5EF4-FFF2-40B4-BE49-F238E27FC236}">
                <a16:creationId xmlns:a16="http://schemas.microsoft.com/office/drawing/2014/main" id="{4FC1C635-2DDA-788F-1A89-7C4A49555109}"/>
              </a:ext>
            </a:extLst>
          </p:cNvPr>
          <p:cNvSpPr>
            <a:spLocks noChangeShapeType="1"/>
          </p:cNvSpPr>
          <p:nvPr/>
        </p:nvSpPr>
        <p:spPr bwMode="auto">
          <a:xfrm>
            <a:off x="2073916" y="5762368"/>
            <a:ext cx="33340" cy="593982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1851" name="Line 11">
            <a:extLst>
              <a:ext uri="{FF2B5EF4-FFF2-40B4-BE49-F238E27FC236}">
                <a16:creationId xmlns:a16="http://schemas.microsoft.com/office/drawing/2014/main" id="{345276ED-D578-5E3E-05BD-128EC11F5071}"/>
              </a:ext>
            </a:extLst>
          </p:cNvPr>
          <p:cNvSpPr>
            <a:spLocks noChangeShapeType="1"/>
          </p:cNvSpPr>
          <p:nvPr/>
        </p:nvSpPr>
        <p:spPr bwMode="auto">
          <a:xfrm>
            <a:off x="2319140" y="5721981"/>
            <a:ext cx="145911" cy="48909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1855" name="Rectangle 15">
            <a:extLst>
              <a:ext uri="{FF2B5EF4-FFF2-40B4-BE49-F238E27FC236}">
                <a16:creationId xmlns:a16="http://schemas.microsoft.com/office/drawing/2014/main" id="{FE93A591-CEF2-F4A6-5601-D1BF4125A0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3918" y="3333794"/>
            <a:ext cx="391133" cy="3391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l"/>
            <a:r>
              <a:rPr lang="en-US" altLang="x-none" sz="1600" i="1" dirty="0">
                <a:latin typeface="Tahoma" charset="0"/>
              </a:rPr>
              <a:t>a?</a:t>
            </a:r>
          </a:p>
        </p:txBody>
      </p:sp>
      <p:sp>
        <p:nvSpPr>
          <p:cNvPr id="291857" name="Rectangle 17">
            <a:extLst>
              <a:ext uri="{FF2B5EF4-FFF2-40B4-BE49-F238E27FC236}">
                <a16:creationId xmlns:a16="http://schemas.microsoft.com/office/drawing/2014/main" id="{4EB38369-8787-1850-05A7-67E4776C7B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4893" y="1304970"/>
            <a:ext cx="2209800" cy="4623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>
            <a:spAutoFit/>
          </a:bodyPr>
          <a:lstStyle/>
          <a:p>
            <a:pPr algn="l"/>
            <a:r>
              <a:rPr lang="en-US" altLang="x-none" sz="2400" dirty="0">
                <a:latin typeface="Tahoma" charset="0"/>
              </a:rPr>
              <a:t>Clocks:  </a:t>
            </a:r>
            <a:r>
              <a:rPr lang="en-US" altLang="x-none" sz="2400" i="1" dirty="0">
                <a:latin typeface="Tahoma" charset="0"/>
              </a:rPr>
              <a:t>x, y</a:t>
            </a:r>
          </a:p>
        </p:txBody>
      </p:sp>
      <p:sp>
        <p:nvSpPr>
          <p:cNvPr id="291858" name="Rectangle 18">
            <a:extLst>
              <a:ext uri="{FF2B5EF4-FFF2-40B4-BE49-F238E27FC236}">
                <a16:creationId xmlns:a16="http://schemas.microsoft.com/office/drawing/2014/main" id="{1B044240-6AA4-8787-16A1-3F5897CA80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07256" y="2789282"/>
            <a:ext cx="1350962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l"/>
            <a:r>
              <a:rPr lang="en-US" altLang="x-none" sz="1600" i="1" dirty="0">
                <a:latin typeface="Tahoma" charset="0"/>
              </a:rPr>
              <a:t>x&lt;=5 &amp; y&gt;3</a:t>
            </a:r>
          </a:p>
        </p:txBody>
      </p:sp>
      <p:sp>
        <p:nvSpPr>
          <p:cNvPr id="291859" name="Rectangle 19">
            <a:extLst>
              <a:ext uri="{FF2B5EF4-FFF2-40B4-BE49-F238E27FC236}">
                <a16:creationId xmlns:a16="http://schemas.microsoft.com/office/drawing/2014/main" id="{E9EED952-8E3F-F5AC-08CA-CEBEBB7832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1069" y="4049757"/>
            <a:ext cx="748603" cy="3391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l"/>
            <a:r>
              <a:rPr lang="en-US" altLang="x-none" sz="1600" i="1">
                <a:latin typeface="Tahoma" charset="0"/>
              </a:rPr>
              <a:t>x := 0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ECA64E-4A4D-F586-D317-921067A50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514" y="200283"/>
            <a:ext cx="10515600" cy="1325563"/>
          </a:xfrm>
        </p:spPr>
        <p:txBody>
          <a:bodyPr/>
          <a:lstStyle/>
          <a:p>
            <a:r>
              <a:rPr lang="fr-FR" dirty="0" err="1"/>
              <a:t>Timed</a:t>
            </a:r>
            <a:r>
              <a:rPr lang="fr-FR" dirty="0"/>
              <a:t> </a:t>
            </a:r>
            <a:r>
              <a:rPr lang="fr-FR" dirty="0" err="1"/>
              <a:t>Automata</a:t>
            </a:r>
            <a:r>
              <a:rPr lang="fr-FR" dirty="0"/>
              <a:t>: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Syntax</a:t>
            </a:r>
            <a:r>
              <a:rPr lang="fr-FR" dirty="0"/>
              <a:t> to </a:t>
            </a:r>
            <a:r>
              <a:rPr lang="fr-FR" dirty="0" err="1"/>
              <a:t>Semantics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CA650F-93D1-42A3-9716-E40C18E14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FFC8A-08C8-5649-9188-397CBCB3FA22}" type="slidenum">
              <a:rPr lang="en-US" smtClean="0"/>
              <a:t>14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6488280-B98A-6402-18B7-CB1E734395B2}"/>
              </a:ext>
            </a:extLst>
          </p:cNvPr>
          <p:cNvSpPr/>
          <p:nvPr/>
        </p:nvSpPr>
        <p:spPr>
          <a:xfrm>
            <a:off x="1491134" y="1410849"/>
            <a:ext cx="1173250" cy="117325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FR" sz="4000" dirty="0">
                <a:solidFill>
                  <a:schemeClr val="tx1"/>
                </a:solidFill>
              </a:rPr>
              <a:t>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54D861C-0FEB-1B93-D272-090F1A2E48B7}"/>
              </a:ext>
            </a:extLst>
          </p:cNvPr>
          <p:cNvSpPr/>
          <p:nvPr/>
        </p:nvSpPr>
        <p:spPr>
          <a:xfrm>
            <a:off x="1503548" y="4577062"/>
            <a:ext cx="1173250" cy="117325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FR" sz="40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7" name="Rectangle 26">
            <a:extLst>
              <a:ext uri="{FF2B5EF4-FFF2-40B4-BE49-F238E27FC236}">
                <a16:creationId xmlns:a16="http://schemas.microsoft.com/office/drawing/2014/main" id="{AC1DC788-4453-29DE-4B87-DA19CA9FB5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59384" y="2138009"/>
            <a:ext cx="823944" cy="400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l"/>
            <a:r>
              <a:rPr lang="en-US" altLang="x-none" sz="2000" i="1" dirty="0">
                <a:solidFill>
                  <a:srgbClr val="FF0000"/>
                </a:solidFill>
                <a:latin typeface="Tahoma" charset="0"/>
              </a:rPr>
              <a:t>x&lt;=5</a:t>
            </a:r>
          </a:p>
        </p:txBody>
      </p:sp>
      <p:sp>
        <p:nvSpPr>
          <p:cNvPr id="9" name="Rectangle 27">
            <a:extLst>
              <a:ext uri="{FF2B5EF4-FFF2-40B4-BE49-F238E27FC236}">
                <a16:creationId xmlns:a16="http://schemas.microsoft.com/office/drawing/2014/main" id="{AA49953A-F03E-A83F-17C2-DF9706F819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9823" y="5287512"/>
            <a:ext cx="825547" cy="400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l"/>
            <a:r>
              <a:rPr lang="en-US" altLang="x-none" sz="2000" i="1" dirty="0">
                <a:solidFill>
                  <a:srgbClr val="FF0000"/>
                </a:solidFill>
                <a:latin typeface="Tahoma" charset="0"/>
              </a:rPr>
              <a:t>y&lt;=7</a:t>
            </a:r>
          </a:p>
        </p:txBody>
      </p:sp>
      <p:sp>
        <p:nvSpPr>
          <p:cNvPr id="13" name="Rectangle 30">
            <a:extLst>
              <a:ext uri="{FF2B5EF4-FFF2-40B4-BE49-F238E27FC236}">
                <a16:creationId xmlns:a16="http://schemas.microsoft.com/office/drawing/2014/main" id="{4E1337A9-449F-4A0A-E9CB-024EBB98B6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380" y="3310907"/>
            <a:ext cx="1256754" cy="585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l"/>
            <a:r>
              <a:rPr lang="en-US" altLang="x-none" sz="1600" b="1" dirty="0">
                <a:solidFill>
                  <a:srgbClr val="FF0000"/>
                </a:solidFill>
                <a:latin typeface="Tahoma" charset="0"/>
              </a:rPr>
              <a:t>Location</a:t>
            </a:r>
          </a:p>
          <a:p>
            <a:pPr algn="l"/>
            <a:r>
              <a:rPr lang="en-US" altLang="x-none" sz="1600" b="1" dirty="0">
                <a:solidFill>
                  <a:srgbClr val="FF0000"/>
                </a:solidFill>
                <a:latin typeface="Tahoma" charset="0"/>
              </a:rPr>
              <a:t>Invariants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0AD8D07-08FC-D31B-EA4C-67AD667D9A0D}"/>
              </a:ext>
            </a:extLst>
          </p:cNvPr>
          <p:cNvCxnSpPr>
            <a:stCxn id="13" idx="0"/>
          </p:cNvCxnSpPr>
          <p:nvPr/>
        </p:nvCxnSpPr>
        <p:spPr>
          <a:xfrm flipV="1">
            <a:off x="862757" y="2455524"/>
            <a:ext cx="1084854" cy="855383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C682634-ECA7-0B29-773F-04CF4AC445A3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862757" y="3896325"/>
            <a:ext cx="986591" cy="1524064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72B4690A-1021-11C8-9273-C4BE86CF63E8}"/>
              </a:ext>
            </a:extLst>
          </p:cNvPr>
          <p:cNvSpPr/>
          <p:nvPr/>
        </p:nvSpPr>
        <p:spPr>
          <a:xfrm>
            <a:off x="3105423" y="3398668"/>
            <a:ext cx="8953517" cy="2929591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grpSp>
        <p:nvGrpSpPr>
          <p:cNvPr id="20" name="Group 22">
            <a:extLst>
              <a:ext uri="{FF2B5EF4-FFF2-40B4-BE49-F238E27FC236}">
                <a16:creationId xmlns:a16="http://schemas.microsoft.com/office/drawing/2014/main" id="{07B1A8B8-425E-B1A6-B95E-DA626ED95B42}"/>
              </a:ext>
            </a:extLst>
          </p:cNvPr>
          <p:cNvGrpSpPr>
            <a:grpSpLocks/>
          </p:cNvGrpSpPr>
          <p:nvPr/>
        </p:nvGrpSpPr>
        <p:grpSpPr bwMode="auto">
          <a:xfrm>
            <a:off x="5760177" y="5223572"/>
            <a:ext cx="6449912" cy="504826"/>
            <a:chOff x="2047" y="3360"/>
            <a:chExt cx="4401" cy="31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Rectangle 23">
                  <a:extLst>
                    <a:ext uri="{FF2B5EF4-FFF2-40B4-BE49-F238E27FC236}">
                      <a16:creationId xmlns:a16="http://schemas.microsoft.com/office/drawing/2014/main" id="{5F3C691E-5FEB-2075-FFF0-001FCF91A62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47" y="3445"/>
                  <a:ext cx="4401" cy="233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square" lIns="92075" tIns="46038" rIns="92075" bIns="46038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 smtClean="0"/>
                        <m:t>⟨</m:t>
                      </m:r>
                    </m:oMath>
                  </a14:m>
                  <a:r>
                    <a:rPr lang="en-US" altLang="x-none" sz="1600" i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n</a:t>
                  </a:r>
                  <a:r>
                    <a:rPr lang="en-US" altLang="x-none" sz="1600" dirty="0">
                      <a:latin typeface="Tahoma" charset="0"/>
                    </a:rPr>
                    <a:t>, 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 smtClean="0">
                          <a:solidFill>
                            <a:schemeClr val="tx1"/>
                          </a:solidFill>
                        </a:rPr>
                        <m:t>⟨</m:t>
                      </m:r>
                    </m:oMath>
                  </a14:m>
                  <a:r>
                    <a:rPr lang="en-US" altLang="x-none" sz="1600" i="1" dirty="0">
                      <a:solidFill>
                        <a:schemeClr val="tx1"/>
                      </a:solidFill>
                      <a:latin typeface="Tahoma" charset="0"/>
                    </a:rPr>
                    <a:t>x</a:t>
                  </a:r>
                  <a:r>
                    <a:rPr lang="en-US" altLang="x-none" sz="1600" dirty="0">
                      <a:solidFill>
                        <a:schemeClr val="tx1"/>
                      </a:solidFill>
                      <a:latin typeface="Tahoma" charset="0"/>
                    </a:rPr>
                    <a:t>=2.4 ,</a:t>
                  </a:r>
                  <a:r>
                    <a:rPr lang="en-US" altLang="x-none" sz="1600" i="1" dirty="0">
                      <a:solidFill>
                        <a:schemeClr val="tx1"/>
                      </a:solidFill>
                      <a:latin typeface="Tahoma" charset="0"/>
                    </a:rPr>
                    <a:t> y</a:t>
                  </a:r>
                  <a:r>
                    <a:rPr lang="en-US" altLang="x-none" sz="1600" dirty="0">
                      <a:solidFill>
                        <a:schemeClr val="tx1"/>
                      </a:solidFill>
                      <a:latin typeface="Tahoma" charset="0"/>
                    </a:rPr>
                    <a:t>=3.1415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>
                          <a:solidFill>
                            <a:schemeClr val="tx1"/>
                          </a:solidFill>
                        </a:rPr>
                        <m:t>⟩</m:t>
                      </m:r>
                      <m:r>
                        <m:rPr>
                          <m:nor/>
                        </m:rPr>
                        <a:rPr lang="fr-FR" sz="1600" dirty="0"/>
                        <m:t>⟩</m:t>
                      </m:r>
                    </m:oMath>
                  </a14:m>
                  <a:r>
                    <a:rPr lang="en-US" altLang="x-none" sz="1600" dirty="0">
                      <a:latin typeface="Tahoma" charset="0"/>
                    </a:rPr>
                    <a:t>                       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/>
                        <m:t>⟨</m:t>
                      </m:r>
                    </m:oMath>
                  </a14:m>
                  <a:r>
                    <a:rPr lang="en-US" altLang="x-none" sz="1600" i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n</a:t>
                  </a:r>
                  <a:r>
                    <a:rPr lang="en-US" altLang="x-none" sz="1600" dirty="0">
                      <a:latin typeface="Tahoma" charset="0"/>
                    </a:rPr>
                    <a:t>, 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b="1" dirty="0" smtClean="0">
                          <a:solidFill>
                            <a:schemeClr val="accent2"/>
                          </a:solidFill>
                        </a:rPr>
                        <m:t>⟨</m:t>
                      </m:r>
                    </m:oMath>
                  </a14:m>
                  <a:r>
                    <a:rPr lang="en-US" altLang="x-none" sz="1600" b="1" i="1" dirty="0">
                      <a:solidFill>
                        <a:schemeClr val="accent2"/>
                      </a:solidFill>
                      <a:latin typeface="Tahoma" charset="0"/>
                    </a:rPr>
                    <a:t>x</a:t>
                  </a:r>
                  <a:r>
                    <a:rPr lang="en-US" altLang="x-none" sz="1600" b="1" dirty="0">
                      <a:solidFill>
                        <a:schemeClr val="accent2"/>
                      </a:solidFill>
                      <a:latin typeface="Tahoma" charset="0"/>
                    </a:rPr>
                    <a:t>=3.5 , </a:t>
                  </a:r>
                  <a:r>
                    <a:rPr lang="en-US" altLang="x-none" sz="1600" b="1" i="1" dirty="0">
                      <a:solidFill>
                        <a:schemeClr val="accent2"/>
                      </a:solidFill>
                      <a:latin typeface="Tahoma" charset="0"/>
                    </a:rPr>
                    <a:t>y</a:t>
                  </a:r>
                  <a:r>
                    <a:rPr lang="en-US" altLang="x-none" sz="1600" b="1" dirty="0">
                      <a:solidFill>
                        <a:schemeClr val="accent2"/>
                      </a:solidFill>
                      <a:latin typeface="Tahoma" charset="0"/>
                    </a:rPr>
                    <a:t>=4.2415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b="1" dirty="0">
                          <a:solidFill>
                            <a:schemeClr val="accent2"/>
                          </a:solidFill>
                        </a:rPr>
                        <m:t>⟩</m:t>
                      </m:r>
                      <m:r>
                        <m:rPr>
                          <m:nor/>
                        </m:rPr>
                        <a:rPr lang="fr-FR" dirty="0"/>
                        <m:t>⟩</m:t>
                      </m:r>
                    </m:oMath>
                  </a14:m>
                  <a:endParaRPr lang="en-US" altLang="x-none" dirty="0">
                    <a:latin typeface="Tahoma" charset="0"/>
                  </a:endParaRPr>
                </a:p>
              </p:txBody>
            </p:sp>
          </mc:Choice>
          <mc:Fallback xmlns="">
            <p:sp>
              <p:nvSpPr>
                <p:cNvPr id="21" name="Rectangle 23">
                  <a:extLst>
                    <a:ext uri="{FF2B5EF4-FFF2-40B4-BE49-F238E27FC236}">
                      <a16:creationId xmlns:a16="http://schemas.microsoft.com/office/drawing/2014/main" id="{5F3C691E-5FEB-2075-FFF0-001FCF91A62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047" y="3445"/>
                  <a:ext cx="4401" cy="233"/>
                </a:xfrm>
                <a:prstGeom prst="rect">
                  <a:avLst/>
                </a:prstGeom>
                <a:blipFill>
                  <a:blip r:embed="rId2"/>
                  <a:stretch>
                    <a:fillRect b="-16129"/>
                  </a:stretch>
                </a:blipFill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r>
                    <a:rPr lang="en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2" name="Rectangle 24">
              <a:extLst>
                <a:ext uri="{FF2B5EF4-FFF2-40B4-BE49-F238E27FC236}">
                  <a16:creationId xmlns:a16="http://schemas.microsoft.com/office/drawing/2014/main" id="{85F05707-D6F5-0C32-0497-D5AB3D8662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34" y="3360"/>
              <a:ext cx="786" cy="2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algn="l"/>
              <a:r>
                <a:rPr lang="en-US" altLang="x-none" sz="1600" b="1" dirty="0">
                  <a:solidFill>
                    <a:schemeClr val="accent4"/>
                  </a:solidFill>
                  <a:latin typeface="Tahoma" charset="0"/>
                </a:rPr>
                <a:t>wait(1.1)</a:t>
              </a:r>
            </a:p>
          </p:txBody>
        </p:sp>
        <p:sp>
          <p:nvSpPr>
            <p:cNvPr id="23" name="Line 25">
              <a:extLst>
                <a:ext uri="{FF2B5EF4-FFF2-40B4-BE49-F238E27FC236}">
                  <a16:creationId xmlns:a16="http://schemas.microsoft.com/office/drawing/2014/main" id="{C6027AE9-9FC6-C4B8-323F-281A8FF906F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31" y="3571"/>
              <a:ext cx="878" cy="7"/>
            </a:xfrm>
            <a:prstGeom prst="line">
              <a:avLst/>
            </a:prstGeom>
            <a:noFill/>
            <a:ln w="38100">
              <a:solidFill>
                <a:schemeClr val="accent4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accent4"/>
                </a:solidFill>
              </a:endParaRPr>
            </a:p>
          </p:txBody>
        </p:sp>
      </p:grpSp>
      <p:sp>
        <p:nvSpPr>
          <p:cNvPr id="24" name="Rectangle 27">
            <a:extLst>
              <a:ext uri="{FF2B5EF4-FFF2-40B4-BE49-F238E27FC236}">
                <a16:creationId xmlns:a16="http://schemas.microsoft.com/office/drawing/2014/main" id="{C278BD38-4E27-59A6-7DD7-BE7E5A80E8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60177" y="4204394"/>
            <a:ext cx="1473084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l"/>
            <a:r>
              <a:rPr lang="en-US" altLang="x-none" b="1" dirty="0">
                <a:latin typeface="Tahoma" charset="0"/>
              </a:rPr>
              <a:t>Transitions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786F3EA-7305-0EE9-C6F4-80430D48C373}"/>
              </a:ext>
            </a:extLst>
          </p:cNvPr>
          <p:cNvGrpSpPr/>
          <p:nvPr/>
        </p:nvGrpSpPr>
        <p:grpSpPr>
          <a:xfrm>
            <a:off x="5760177" y="4474269"/>
            <a:ext cx="6230927" cy="512763"/>
            <a:chOff x="5582747" y="4803727"/>
            <a:chExt cx="6230927" cy="51276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Rectangle 28">
                  <a:extLst>
                    <a:ext uri="{FF2B5EF4-FFF2-40B4-BE49-F238E27FC236}">
                      <a16:creationId xmlns:a16="http://schemas.microsoft.com/office/drawing/2014/main" id="{97B19D98-A640-194E-646E-DE062FD8638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582747" y="4976765"/>
                  <a:ext cx="6230927" cy="33972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square" lIns="92075" tIns="46038" rIns="92075" bIns="46038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 smtClean="0"/>
                        <m:t>⟨</m:t>
                      </m:r>
                    </m:oMath>
                  </a14:m>
                  <a:r>
                    <a:rPr lang="en-US" altLang="x-none" sz="1600" i="1" dirty="0">
                      <a:latin typeface="Tahoma" charset="0"/>
                    </a:rPr>
                    <a:t>n</a:t>
                  </a:r>
                  <a:r>
                    <a:rPr lang="en-US" altLang="x-none" sz="1600" dirty="0">
                      <a:latin typeface="Tahoma" charset="0"/>
                    </a:rPr>
                    <a:t>, 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m:t>⟨</m:t>
                      </m:r>
                    </m:oMath>
                  </a14:m>
                  <a:r>
                    <a:rPr lang="en-US" altLang="x-none" sz="1600" i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x</a:t>
                  </a:r>
                  <a:r>
                    <a:rPr lang="en-US" altLang="x-none" sz="16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=2.4 ,</a:t>
                  </a:r>
                  <a:r>
                    <a:rPr lang="en-US" altLang="x-none" sz="1600" i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 y</a:t>
                  </a:r>
                  <a:r>
                    <a:rPr lang="en-US" altLang="x-none" sz="16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=3.1415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m:t>⟩</m:t>
                      </m:r>
                      <m:r>
                        <m:rPr>
                          <m:nor/>
                        </m:rPr>
                        <a:rPr lang="fr-FR" sz="1600" dirty="0" smtClean="0"/>
                        <m:t>⟩</m:t>
                      </m:r>
                    </m:oMath>
                  </a14:m>
                  <a:r>
                    <a:rPr lang="en-US" altLang="x-none" sz="1600" dirty="0">
                      <a:latin typeface="Tahoma" charset="0"/>
                    </a:rPr>
                    <a:t>                      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/>
                        <m:t>⟨</m:t>
                      </m:r>
                    </m:oMath>
                  </a14:m>
                  <a:r>
                    <a:rPr lang="en-US" altLang="x-none" sz="1600" b="1" i="1" dirty="0">
                      <a:solidFill>
                        <a:schemeClr val="accent2"/>
                      </a:solidFill>
                      <a:latin typeface="Tahoma" charset="0"/>
                    </a:rPr>
                    <a:t>m</a:t>
                  </a:r>
                  <a:r>
                    <a:rPr lang="en-US" altLang="x-none" sz="1600" dirty="0">
                      <a:latin typeface="Tahoma" charset="0"/>
                    </a:rPr>
                    <a:t>, 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m:t>⟨</m:t>
                      </m:r>
                    </m:oMath>
                  </a14:m>
                  <a:r>
                    <a:rPr lang="en-US" altLang="x-none" sz="1600" i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x</a:t>
                  </a:r>
                  <a:r>
                    <a:rPr lang="en-US" altLang="x-none" sz="16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=0 , </a:t>
                  </a:r>
                  <a:r>
                    <a:rPr lang="en-US" altLang="x-none" sz="1600" i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y</a:t>
                  </a:r>
                  <a:r>
                    <a:rPr lang="en-US" altLang="x-none" sz="16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=3.1415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m:t>⟩</m:t>
                      </m:r>
                      <m:r>
                        <m:rPr>
                          <m:nor/>
                        </m:rPr>
                        <a:rPr lang="fr-FR" sz="1600" dirty="0"/>
                        <m:t>⟩</m:t>
                      </m:r>
                    </m:oMath>
                  </a14:m>
                  <a:endParaRPr lang="en-US" altLang="x-none" dirty="0">
                    <a:latin typeface="Tahoma" charset="0"/>
                  </a:endParaRPr>
                </a:p>
              </p:txBody>
            </p:sp>
          </mc:Choice>
          <mc:Fallback xmlns="">
            <p:sp>
              <p:nvSpPr>
                <p:cNvPr id="26" name="Rectangle 28">
                  <a:extLst>
                    <a:ext uri="{FF2B5EF4-FFF2-40B4-BE49-F238E27FC236}">
                      <a16:creationId xmlns:a16="http://schemas.microsoft.com/office/drawing/2014/main" id="{97B19D98-A640-194E-646E-DE062FD8638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5582747" y="4976765"/>
                  <a:ext cx="6230927" cy="339725"/>
                </a:xfrm>
                <a:prstGeom prst="rect">
                  <a:avLst/>
                </a:prstGeom>
                <a:blipFill>
                  <a:blip r:embed="rId3"/>
                  <a:stretch>
                    <a:fillRect t="-3571" b="-21429"/>
                  </a:stretch>
                </a:blipFill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r>
                    <a:rPr lang="en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7" name="Rectangle 29">
              <a:extLst>
                <a:ext uri="{FF2B5EF4-FFF2-40B4-BE49-F238E27FC236}">
                  <a16:creationId xmlns:a16="http://schemas.microsoft.com/office/drawing/2014/main" id="{8B0E22FE-43BE-76E1-F843-FF84BA212D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23381" y="4803727"/>
              <a:ext cx="309274" cy="3397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algn="l"/>
              <a:r>
                <a:rPr lang="en-US" altLang="x-none" sz="1600" b="1" i="1" dirty="0">
                  <a:solidFill>
                    <a:schemeClr val="accent6"/>
                  </a:solidFill>
                  <a:latin typeface="Tahoma" charset="0"/>
                </a:rPr>
                <a:t>a</a:t>
              </a:r>
            </a:p>
          </p:txBody>
        </p:sp>
        <p:sp>
          <p:nvSpPr>
            <p:cNvPr id="28" name="Line 30">
              <a:extLst>
                <a:ext uri="{FF2B5EF4-FFF2-40B4-BE49-F238E27FC236}">
                  <a16:creationId xmlns:a16="http://schemas.microsoft.com/office/drawing/2014/main" id="{B1899A25-72F0-B811-0C7A-6C2C32C055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904504" y="5133927"/>
              <a:ext cx="1198988" cy="0"/>
            </a:xfrm>
            <a:prstGeom prst="line">
              <a:avLst/>
            </a:prstGeom>
            <a:noFill/>
            <a:ln w="38100">
              <a:solidFill>
                <a:schemeClr val="accent6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accent6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33">
                <a:extLst>
                  <a:ext uri="{FF2B5EF4-FFF2-40B4-BE49-F238E27FC236}">
                    <a16:creationId xmlns:a16="http://schemas.microsoft.com/office/drawing/2014/main" id="{6BA98E36-D522-D6CB-3930-AA1A38C40B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0177" y="3398668"/>
                <a:ext cx="4715202" cy="64697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>
                <a:spAutoFit/>
              </a:bodyPr>
              <a:lstStyle/>
              <a:p>
                <a:pPr algn="l"/>
                <a:r>
                  <a:rPr lang="en-US" altLang="x-none" b="1" dirty="0">
                    <a:latin typeface="Tahoma" charset="0"/>
                  </a:rPr>
                  <a:t>Configurations</a:t>
                </a: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fr-FR" dirty="0"/>
                      <m:t>⟨</m:t>
                    </m:r>
                  </m:oMath>
                </a14:m>
                <a:r>
                  <a:rPr lang="en-US" altLang="x-none" sz="1600" dirty="0">
                    <a:latin typeface="Tahoma" charset="0"/>
                  </a:rPr>
                  <a:t> </a:t>
                </a:r>
                <a:r>
                  <a:rPr lang="en-US" altLang="x-none" sz="1600" i="1" dirty="0">
                    <a:latin typeface="Tahoma" charset="0"/>
                  </a:rPr>
                  <a:t>location</a:t>
                </a:r>
                <a:r>
                  <a:rPr lang="en-US" altLang="x-none" sz="1600" dirty="0">
                    <a:latin typeface="Tahoma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fr-FR" sz="1600" i="1" dirty="0">
                        <a:latin typeface="Cambria Math" charset="0"/>
                      </a:rPr>
                      <m:t>𝑣</m:t>
                    </m:r>
                  </m:oMath>
                </a14:m>
                <a:r>
                  <a:rPr lang="en-US" altLang="x-none" sz="1600" dirty="0">
                    <a:latin typeface="Tahoma" charset="0"/>
                  </a:rPr>
                  <a:t> =</a:t>
                </a:r>
                <a:r>
                  <a:rPr lang="fr-FR" sz="1600" dirty="0"/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fr-FR" sz="1600" dirty="0"/>
                      <m:t>⟨</m:t>
                    </m:r>
                  </m:oMath>
                </a14:m>
                <a:r>
                  <a:rPr lang="en-US" altLang="x-none" sz="1600" i="1" dirty="0">
                    <a:latin typeface="Tahoma" charset="0"/>
                  </a:rPr>
                  <a:t>x</a:t>
                </a:r>
                <a:r>
                  <a:rPr lang="en-US" altLang="x-none" sz="1600" dirty="0">
                    <a:latin typeface="Tahoma" charset="0"/>
                  </a:rPr>
                  <a:t>=r</a:t>
                </a:r>
                <a:r>
                  <a:rPr lang="en-US" altLang="x-none" sz="1600" baseline="-25000" dirty="0">
                    <a:latin typeface="Tahoma" charset="0"/>
                  </a:rPr>
                  <a:t>1</a:t>
                </a:r>
                <a:r>
                  <a:rPr lang="en-US" altLang="x-none" sz="1600" dirty="0">
                    <a:latin typeface="Tahoma" charset="0"/>
                  </a:rPr>
                  <a:t>, </a:t>
                </a:r>
                <a:r>
                  <a:rPr lang="en-US" altLang="x-none" sz="1600" i="1" dirty="0">
                    <a:latin typeface="Tahoma" charset="0"/>
                  </a:rPr>
                  <a:t>y</a:t>
                </a:r>
                <a:r>
                  <a:rPr lang="en-US" altLang="x-none" sz="1600" dirty="0">
                    <a:latin typeface="Tahoma" charset="0"/>
                  </a:rPr>
                  <a:t>=r</a:t>
                </a:r>
                <a:r>
                  <a:rPr lang="en-US" altLang="x-none" sz="1600" baseline="-25000" dirty="0">
                    <a:latin typeface="Tahoma" charset="0"/>
                  </a:rPr>
                  <a:t>2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fr-FR" sz="1600" dirty="0"/>
                      <m:t>⟩</m:t>
                    </m:r>
                    <m:r>
                      <m:rPr>
                        <m:nor/>
                      </m:rPr>
                      <a:rPr lang="fr-FR" dirty="0"/>
                      <m:t>⟩</m:t>
                    </m:r>
                  </m:oMath>
                </a14:m>
                <a:r>
                  <a:rPr lang="en-US" altLang="x-none" dirty="0">
                    <a:latin typeface="Tahoma" charset="0"/>
                  </a:rPr>
                  <a:t> </a:t>
                </a:r>
                <a:r>
                  <a:rPr lang="en-US" altLang="x-none" sz="1600" dirty="0">
                    <a:latin typeface="Tahoma" charset="0"/>
                  </a:rPr>
                  <a:t>   where r</a:t>
                </a:r>
                <a:r>
                  <a:rPr lang="en-US" altLang="x-none" sz="1600" baseline="-25000" dirty="0">
                    <a:latin typeface="Tahoma" charset="0"/>
                  </a:rPr>
                  <a:t>1</a:t>
                </a:r>
                <a:r>
                  <a:rPr lang="en-US" altLang="x-none" sz="1600" dirty="0">
                    <a:latin typeface="Tahoma" charset="0"/>
                  </a:rPr>
                  <a:t>,r</a:t>
                </a:r>
                <a:r>
                  <a:rPr lang="en-US" altLang="x-none" sz="1600" baseline="-25000" dirty="0">
                    <a:latin typeface="Tahoma" charset="0"/>
                  </a:rPr>
                  <a:t>2</a:t>
                </a:r>
                <a:r>
                  <a:rPr lang="en-US" altLang="x-none" sz="1600" dirty="0">
                    <a:latin typeface="Tahoma" charset="0"/>
                  </a:rPr>
                  <a:t> are in </a:t>
                </a:r>
                <a14:m>
                  <m:oMath xmlns:m="http://schemas.openxmlformats.org/officeDocument/2006/math">
                    <m:r>
                      <a:rPr lang="en-US" altLang="x-none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endParaRPr lang="en-US" altLang="x-none" sz="1600" dirty="0">
                  <a:latin typeface="Bookman Old Style" charset="0"/>
                </a:endParaRPr>
              </a:p>
            </p:txBody>
          </p:sp>
        </mc:Choice>
        <mc:Fallback xmlns="">
          <p:sp>
            <p:nvSpPr>
              <p:cNvPr id="29" name="Rectangle 33">
                <a:extLst>
                  <a:ext uri="{FF2B5EF4-FFF2-40B4-BE49-F238E27FC236}">
                    <a16:creationId xmlns:a16="http://schemas.microsoft.com/office/drawing/2014/main" id="{6BA98E36-D522-D6CB-3930-AA1A38C40B3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760177" y="3398668"/>
                <a:ext cx="4715202" cy="646973"/>
              </a:xfrm>
              <a:prstGeom prst="rect">
                <a:avLst/>
              </a:prstGeom>
              <a:blipFill>
                <a:blip r:embed="rId4"/>
                <a:stretch>
                  <a:fillRect l="-1075" t="-3846" b="-9615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TextBox 29">
            <a:extLst>
              <a:ext uri="{FF2B5EF4-FFF2-40B4-BE49-F238E27FC236}">
                <a16:creationId xmlns:a16="http://schemas.microsoft.com/office/drawing/2014/main" id="{0EF1A590-A1CE-6533-C6EE-44FD45AB50E7}"/>
              </a:ext>
            </a:extLst>
          </p:cNvPr>
          <p:cNvSpPr txBox="1"/>
          <p:nvPr/>
        </p:nvSpPr>
        <p:spPr>
          <a:xfrm>
            <a:off x="4172080" y="5358510"/>
            <a:ext cx="166058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FR" dirty="0">
                <a:solidFill>
                  <a:schemeClr val="accent4"/>
                </a:solidFill>
              </a:rPr>
              <a:t>Time transition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BD22718-EAAF-69E4-453F-C736577569B7}"/>
              </a:ext>
            </a:extLst>
          </p:cNvPr>
          <p:cNvSpPr txBox="1"/>
          <p:nvPr/>
        </p:nvSpPr>
        <p:spPr>
          <a:xfrm>
            <a:off x="3124472" y="4662104"/>
            <a:ext cx="274382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FR" dirty="0">
                <a:solidFill>
                  <a:schemeClr val="accent6"/>
                </a:solidFill>
              </a:rPr>
              <a:t>Location switch transition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3090043-7075-9E8B-F378-05618C891B5D}"/>
              </a:ext>
            </a:extLst>
          </p:cNvPr>
          <p:cNvSpPr txBox="1"/>
          <p:nvPr/>
        </p:nvSpPr>
        <p:spPr>
          <a:xfrm>
            <a:off x="3125585" y="3376298"/>
            <a:ext cx="1247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Semantics</a:t>
            </a:r>
          </a:p>
        </p:txBody>
      </p:sp>
      <p:grpSp>
        <p:nvGrpSpPr>
          <p:cNvPr id="33" name="Group 22">
            <a:extLst>
              <a:ext uri="{FF2B5EF4-FFF2-40B4-BE49-F238E27FC236}">
                <a16:creationId xmlns:a16="http://schemas.microsoft.com/office/drawing/2014/main" id="{19BF8048-8960-1757-06D1-06F308880ED9}"/>
              </a:ext>
            </a:extLst>
          </p:cNvPr>
          <p:cNvGrpSpPr>
            <a:grpSpLocks/>
          </p:cNvGrpSpPr>
          <p:nvPr/>
        </p:nvGrpSpPr>
        <p:grpSpPr bwMode="auto">
          <a:xfrm>
            <a:off x="5760177" y="5778444"/>
            <a:ext cx="6449912" cy="504826"/>
            <a:chOff x="2047" y="3360"/>
            <a:chExt cx="4401" cy="31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Rectangle 23">
                  <a:extLst>
                    <a:ext uri="{FF2B5EF4-FFF2-40B4-BE49-F238E27FC236}">
                      <a16:creationId xmlns:a16="http://schemas.microsoft.com/office/drawing/2014/main" id="{0126B87B-29AC-655A-6612-A1E3E1195E7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47" y="3445"/>
                  <a:ext cx="4401" cy="233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square" lIns="92075" tIns="46038" rIns="92075" bIns="46038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 smtClean="0"/>
                        <m:t>⟨</m:t>
                      </m:r>
                    </m:oMath>
                  </a14:m>
                  <a:r>
                    <a:rPr lang="en-US" altLang="x-none" sz="1600" i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n</a:t>
                  </a:r>
                  <a:r>
                    <a:rPr lang="en-US" altLang="x-none" sz="1600" dirty="0">
                      <a:latin typeface="Tahoma" charset="0"/>
                    </a:rPr>
                    <a:t>, 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 smtClean="0">
                          <a:solidFill>
                            <a:schemeClr val="tx1"/>
                          </a:solidFill>
                        </a:rPr>
                        <m:t>⟨</m:t>
                      </m:r>
                    </m:oMath>
                  </a14:m>
                  <a:r>
                    <a:rPr lang="en-US" altLang="x-none" sz="1600" i="1" dirty="0">
                      <a:solidFill>
                        <a:schemeClr val="tx1"/>
                      </a:solidFill>
                      <a:latin typeface="Tahoma" charset="0"/>
                    </a:rPr>
                    <a:t>x</a:t>
                  </a:r>
                  <a:r>
                    <a:rPr lang="en-US" altLang="x-none" sz="1600" dirty="0">
                      <a:solidFill>
                        <a:schemeClr val="tx1"/>
                      </a:solidFill>
                      <a:latin typeface="Tahoma" charset="0"/>
                    </a:rPr>
                    <a:t>=2.4 ,</a:t>
                  </a:r>
                  <a:r>
                    <a:rPr lang="en-US" altLang="x-none" sz="1600" i="1" dirty="0">
                      <a:solidFill>
                        <a:schemeClr val="tx1"/>
                      </a:solidFill>
                      <a:latin typeface="Tahoma" charset="0"/>
                    </a:rPr>
                    <a:t> y</a:t>
                  </a:r>
                  <a:r>
                    <a:rPr lang="en-US" altLang="x-none" sz="1600" dirty="0">
                      <a:solidFill>
                        <a:schemeClr val="tx1"/>
                      </a:solidFill>
                      <a:latin typeface="Tahoma" charset="0"/>
                    </a:rPr>
                    <a:t>=3.1415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>
                          <a:solidFill>
                            <a:schemeClr val="tx1"/>
                          </a:solidFill>
                        </a:rPr>
                        <m:t>⟩</m:t>
                      </m:r>
                      <m:r>
                        <m:rPr>
                          <m:nor/>
                        </m:rPr>
                        <a:rPr lang="fr-FR" sz="1600" dirty="0"/>
                        <m:t>⟩</m:t>
                      </m:r>
                    </m:oMath>
                  </a14:m>
                  <a:r>
                    <a:rPr lang="en-US" altLang="x-none" sz="1600" dirty="0">
                      <a:latin typeface="Tahoma" charset="0"/>
                    </a:rPr>
                    <a:t>                       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dirty="0"/>
                        <m:t>⟨</m:t>
                      </m:r>
                    </m:oMath>
                  </a14:m>
                  <a:r>
                    <a:rPr lang="en-US" altLang="x-none" sz="1600" i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Tahoma" charset="0"/>
                    </a:rPr>
                    <a:t>n</a:t>
                  </a:r>
                  <a:r>
                    <a:rPr lang="en-US" altLang="x-none" sz="1600" dirty="0">
                      <a:latin typeface="Tahoma" charset="0"/>
                    </a:rPr>
                    <a:t>, 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sz="1600" b="1" dirty="0" smtClean="0">
                          <a:solidFill>
                            <a:schemeClr val="accent2"/>
                          </a:solidFill>
                        </a:rPr>
                        <m:t>⟨</m:t>
                      </m:r>
                    </m:oMath>
                  </a14:m>
                  <a:r>
                    <a:rPr lang="en-US" altLang="x-none" sz="1600" b="1" i="1" dirty="0">
                      <a:solidFill>
                        <a:schemeClr val="accent2"/>
                      </a:solidFill>
                      <a:latin typeface="Tahoma" charset="0"/>
                    </a:rPr>
                    <a:t>x</a:t>
                  </a:r>
                  <a:r>
                    <a:rPr lang="en-US" altLang="x-none" sz="1600" b="1" dirty="0">
                      <a:solidFill>
                        <a:schemeClr val="accent2"/>
                      </a:solidFill>
                      <a:latin typeface="Tahoma" charset="0"/>
                    </a:rPr>
                    <a:t>=5.6 , </a:t>
                  </a:r>
                  <a:r>
                    <a:rPr lang="en-US" altLang="x-none" sz="1600" b="1" i="1" dirty="0">
                      <a:solidFill>
                        <a:schemeClr val="accent2"/>
                      </a:solidFill>
                      <a:latin typeface="Tahoma" charset="0"/>
                    </a:rPr>
                    <a:t>y</a:t>
                  </a:r>
                  <a:r>
                    <a:rPr lang="en-US" altLang="x-none" sz="1600" b="1" dirty="0">
                      <a:solidFill>
                        <a:schemeClr val="accent2"/>
                      </a:solidFill>
                      <a:latin typeface="Tahoma" charset="0"/>
                    </a:rPr>
                    <a:t>=6.3415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fr-FR" b="1" dirty="0">
                          <a:solidFill>
                            <a:schemeClr val="accent2"/>
                          </a:solidFill>
                        </a:rPr>
                        <m:t>⟩</m:t>
                      </m:r>
                      <m:r>
                        <m:rPr>
                          <m:nor/>
                        </m:rPr>
                        <a:rPr lang="fr-FR" dirty="0"/>
                        <m:t>⟩</m:t>
                      </m:r>
                    </m:oMath>
                  </a14:m>
                  <a:endParaRPr lang="en-US" altLang="x-none" dirty="0">
                    <a:latin typeface="Tahoma" charset="0"/>
                  </a:endParaRPr>
                </a:p>
              </p:txBody>
            </p:sp>
          </mc:Choice>
          <mc:Fallback xmlns="">
            <p:sp>
              <p:nvSpPr>
                <p:cNvPr id="34" name="Rectangle 23">
                  <a:extLst>
                    <a:ext uri="{FF2B5EF4-FFF2-40B4-BE49-F238E27FC236}">
                      <a16:creationId xmlns:a16="http://schemas.microsoft.com/office/drawing/2014/main" id="{0126B87B-29AC-655A-6612-A1E3E1195E7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047" y="3445"/>
                  <a:ext cx="4401" cy="233"/>
                </a:xfrm>
                <a:prstGeom prst="rect">
                  <a:avLst/>
                </a:prstGeom>
                <a:blipFill>
                  <a:blip r:embed="rId5"/>
                  <a:stretch>
                    <a:fillRect b="-20000"/>
                  </a:stretch>
                </a:blipFill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r>
                    <a:rPr lang="en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5" name="Rectangle 24">
              <a:extLst>
                <a:ext uri="{FF2B5EF4-FFF2-40B4-BE49-F238E27FC236}">
                  <a16:creationId xmlns:a16="http://schemas.microsoft.com/office/drawing/2014/main" id="{C14DE29A-4EB7-C9FB-114E-A0AC38C060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34" y="3360"/>
              <a:ext cx="786" cy="2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algn="l"/>
              <a:r>
                <a:rPr lang="en-US" altLang="x-none" sz="1600" b="1" dirty="0">
                  <a:solidFill>
                    <a:schemeClr val="accent4"/>
                  </a:solidFill>
                  <a:latin typeface="Tahoma" charset="0"/>
                </a:rPr>
                <a:t>wait(3.2)</a:t>
              </a:r>
            </a:p>
          </p:txBody>
        </p:sp>
        <p:sp>
          <p:nvSpPr>
            <p:cNvPr id="36" name="Line 25">
              <a:extLst>
                <a:ext uri="{FF2B5EF4-FFF2-40B4-BE49-F238E27FC236}">
                  <a16:creationId xmlns:a16="http://schemas.microsoft.com/office/drawing/2014/main" id="{10ED89CA-1340-6235-C4A5-92974C6E1ED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31" y="3571"/>
              <a:ext cx="878" cy="7"/>
            </a:xfrm>
            <a:prstGeom prst="line">
              <a:avLst/>
            </a:prstGeom>
            <a:noFill/>
            <a:ln w="38100">
              <a:solidFill>
                <a:schemeClr val="accent4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accent4"/>
                </a:solidFill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6A1F1DD1-A8D5-B8C0-866D-4EC87D16B2DD}"/>
              </a:ext>
            </a:extLst>
          </p:cNvPr>
          <p:cNvSpPr txBox="1"/>
          <p:nvPr/>
        </p:nvSpPr>
        <p:spPr>
          <a:xfrm>
            <a:off x="4172080" y="5913382"/>
            <a:ext cx="166058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FR" dirty="0">
                <a:solidFill>
                  <a:schemeClr val="accent4"/>
                </a:solidFill>
              </a:rPr>
              <a:t>Time transition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9A7D702-24B1-BB82-8592-EAB6A87826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3764" y="2012577"/>
            <a:ext cx="6977612" cy="1077860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2075" tIns="46038" rIns="92075" bIns="46038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</a:rPr>
              <a:t>Invariants force the state to change!</a:t>
            </a:r>
          </a:p>
          <a:p>
            <a:pPr algn="ctr"/>
            <a:r>
              <a:rPr lang="en-GB" altLang="x-none" sz="3200" b="1" dirty="0">
                <a:solidFill>
                  <a:schemeClr val="bg1"/>
                </a:solidFill>
                <a:latin typeface="Tahoma" charset="0"/>
              </a:rPr>
              <a:t>Cannot stay in n infinitely</a:t>
            </a:r>
            <a:endParaRPr lang="fr-FR" altLang="x-none" sz="3000" b="1" dirty="0">
              <a:solidFill>
                <a:schemeClr val="bg1"/>
              </a:solidFill>
              <a:latin typeface="Tahoma" charset="0"/>
            </a:endParaRPr>
          </a:p>
        </p:txBody>
      </p:sp>
      <p:sp>
        <p:nvSpPr>
          <p:cNvPr id="39" name="Line 28">
            <a:extLst>
              <a:ext uri="{FF2B5EF4-FFF2-40B4-BE49-F238E27FC236}">
                <a16:creationId xmlns:a16="http://schemas.microsoft.com/office/drawing/2014/main" id="{D34FDD3C-F91B-B6BE-662A-AE9E4743189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540749" y="5750311"/>
            <a:ext cx="521057" cy="553902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Line 29">
            <a:extLst>
              <a:ext uri="{FF2B5EF4-FFF2-40B4-BE49-F238E27FC236}">
                <a16:creationId xmlns:a16="http://schemas.microsoft.com/office/drawing/2014/main" id="{DC60B975-0EC5-4E85-C7F2-8FFDEFAF3EDB}"/>
              </a:ext>
            </a:extLst>
          </p:cNvPr>
          <p:cNvSpPr>
            <a:spLocks noChangeShapeType="1"/>
          </p:cNvSpPr>
          <p:nvPr/>
        </p:nvSpPr>
        <p:spPr bwMode="auto">
          <a:xfrm>
            <a:off x="8487417" y="5778443"/>
            <a:ext cx="646309" cy="504271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784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4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DB5494-EC87-CE61-7882-633D31A1F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F6A9E5-A21E-8020-078B-E1B2A9F06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13005-BEFB-F51C-8CF5-29795663E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15</a:t>
            </a:fld>
            <a:endParaRPr lang="en-FR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7FC1D29-3D64-C266-8E00-9F9489132B92}"/>
              </a:ext>
            </a:extLst>
          </p:cNvPr>
          <p:cNvCxnSpPr>
            <a:cxnSpLocks/>
          </p:cNvCxnSpPr>
          <p:nvPr/>
        </p:nvCxnSpPr>
        <p:spPr>
          <a:xfrm>
            <a:off x="838200" y="3546229"/>
            <a:ext cx="11036274" cy="0"/>
          </a:xfrm>
          <a:prstGeom prst="straightConnector1">
            <a:avLst/>
          </a:prstGeom>
          <a:ln w="3175">
            <a:solidFill>
              <a:schemeClr val="tx1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C26E7D6-1280-E02B-37C5-A3487A70A574}"/>
              </a:ext>
            </a:extLst>
          </p:cNvPr>
          <p:cNvSpPr txBox="1"/>
          <p:nvPr/>
        </p:nvSpPr>
        <p:spPr>
          <a:xfrm>
            <a:off x="11558493" y="3070964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time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4CE705-0385-90DB-E8A4-29D6712D0A71}"/>
              </a:ext>
            </a:extLst>
          </p:cNvPr>
          <p:cNvSpPr txBox="1"/>
          <p:nvPr/>
        </p:nvSpPr>
        <p:spPr>
          <a:xfrm>
            <a:off x="11813323" y="3361563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∞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CE6A97-AA5F-7C4C-DF55-31657467D370}"/>
              </a:ext>
            </a:extLst>
          </p:cNvPr>
          <p:cNvSpPr txBox="1"/>
          <p:nvPr/>
        </p:nvSpPr>
        <p:spPr>
          <a:xfrm>
            <a:off x="546369" y="336156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0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DB300D0-8A52-264E-35D1-F08ABED0B299}"/>
              </a:ext>
            </a:extLst>
          </p:cNvPr>
          <p:cNvSpPr/>
          <p:nvPr/>
        </p:nvSpPr>
        <p:spPr>
          <a:xfrm>
            <a:off x="890597" y="1278027"/>
            <a:ext cx="1173250" cy="117325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FR" sz="4000" dirty="0">
                <a:solidFill>
                  <a:schemeClr val="tx1"/>
                </a:solidFill>
              </a:rPr>
              <a:t>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AE230AB-C4E2-7E60-663A-B5839CDABA8F}"/>
              </a:ext>
            </a:extLst>
          </p:cNvPr>
          <p:cNvSpPr/>
          <p:nvPr/>
        </p:nvSpPr>
        <p:spPr>
          <a:xfrm>
            <a:off x="5399240" y="1278027"/>
            <a:ext cx="1173250" cy="117325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FR" sz="40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14" name="Line 5">
            <a:extLst>
              <a:ext uri="{FF2B5EF4-FFF2-40B4-BE49-F238E27FC236}">
                <a16:creationId xmlns:a16="http://schemas.microsoft.com/office/drawing/2014/main" id="{D718511D-FE83-D9FC-0373-BFBFE33D51C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63848" y="1864652"/>
            <a:ext cx="3335392" cy="1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442438-F567-C8F0-A23D-4961CCE9754E}"/>
              </a:ext>
            </a:extLst>
          </p:cNvPr>
          <p:cNvSpPr txBox="1"/>
          <p:nvPr/>
        </p:nvSpPr>
        <p:spPr>
          <a:xfrm>
            <a:off x="9153846" y="2160242"/>
            <a:ext cx="25646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FR" dirty="0">
                <a:solidFill>
                  <a:srgbClr val="FF0000"/>
                </a:solidFill>
              </a:rPr>
              <a:t>A&lt;&gt;Process.m -- Fails</a:t>
            </a:r>
          </a:p>
        </p:txBody>
      </p:sp>
      <p:sp>
        <p:nvSpPr>
          <p:cNvPr id="19" name="Line 30">
            <a:extLst>
              <a:ext uri="{FF2B5EF4-FFF2-40B4-BE49-F238E27FC236}">
                <a16:creationId xmlns:a16="http://schemas.microsoft.com/office/drawing/2014/main" id="{426F6607-3FA4-6BA5-E244-74094E58F074}"/>
              </a:ext>
            </a:extLst>
          </p:cNvPr>
          <p:cNvSpPr>
            <a:spLocks noChangeShapeType="1"/>
          </p:cNvSpPr>
          <p:nvPr/>
        </p:nvSpPr>
        <p:spPr bwMode="auto">
          <a:xfrm>
            <a:off x="1824973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Line 30">
            <a:extLst>
              <a:ext uri="{FF2B5EF4-FFF2-40B4-BE49-F238E27FC236}">
                <a16:creationId xmlns:a16="http://schemas.microsoft.com/office/drawing/2014/main" id="{4078254F-4FEE-AA42-6975-2059AF123D90}"/>
              </a:ext>
            </a:extLst>
          </p:cNvPr>
          <p:cNvSpPr>
            <a:spLocks noChangeShapeType="1"/>
          </p:cNvSpPr>
          <p:nvPr/>
        </p:nvSpPr>
        <p:spPr bwMode="auto">
          <a:xfrm>
            <a:off x="2152034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Line 30">
            <a:extLst>
              <a:ext uri="{FF2B5EF4-FFF2-40B4-BE49-F238E27FC236}">
                <a16:creationId xmlns:a16="http://schemas.microsoft.com/office/drawing/2014/main" id="{5AE32054-A16B-7788-BD6F-FE96F486DD66}"/>
              </a:ext>
            </a:extLst>
          </p:cNvPr>
          <p:cNvSpPr>
            <a:spLocks noChangeShapeType="1"/>
          </p:cNvSpPr>
          <p:nvPr/>
        </p:nvSpPr>
        <p:spPr bwMode="auto">
          <a:xfrm>
            <a:off x="857490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Line 30">
            <a:extLst>
              <a:ext uri="{FF2B5EF4-FFF2-40B4-BE49-F238E27FC236}">
                <a16:creationId xmlns:a16="http://schemas.microsoft.com/office/drawing/2014/main" id="{23E224DD-D8A9-AE7F-BD86-E5DE2126112A}"/>
              </a:ext>
            </a:extLst>
          </p:cNvPr>
          <p:cNvSpPr>
            <a:spLocks noChangeShapeType="1"/>
          </p:cNvSpPr>
          <p:nvPr/>
        </p:nvSpPr>
        <p:spPr bwMode="auto">
          <a:xfrm>
            <a:off x="1153728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3" name="Line 30">
            <a:extLst>
              <a:ext uri="{FF2B5EF4-FFF2-40B4-BE49-F238E27FC236}">
                <a16:creationId xmlns:a16="http://schemas.microsoft.com/office/drawing/2014/main" id="{3824B78D-11A8-5748-BD40-F696BBE0EB78}"/>
              </a:ext>
            </a:extLst>
          </p:cNvPr>
          <p:cNvSpPr>
            <a:spLocks noChangeShapeType="1"/>
          </p:cNvSpPr>
          <p:nvPr/>
        </p:nvSpPr>
        <p:spPr bwMode="auto">
          <a:xfrm>
            <a:off x="1480788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4" name="Line 30">
            <a:extLst>
              <a:ext uri="{FF2B5EF4-FFF2-40B4-BE49-F238E27FC236}">
                <a16:creationId xmlns:a16="http://schemas.microsoft.com/office/drawing/2014/main" id="{0C12C85D-BBCE-6AB9-F6BD-53D1FF0314C1}"/>
              </a:ext>
            </a:extLst>
          </p:cNvPr>
          <p:cNvSpPr>
            <a:spLocks noChangeShapeType="1"/>
          </p:cNvSpPr>
          <p:nvPr/>
        </p:nvSpPr>
        <p:spPr bwMode="auto">
          <a:xfrm>
            <a:off x="2455121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5" name="Line 30">
            <a:extLst>
              <a:ext uri="{FF2B5EF4-FFF2-40B4-BE49-F238E27FC236}">
                <a16:creationId xmlns:a16="http://schemas.microsoft.com/office/drawing/2014/main" id="{7D31F5C3-AC66-0867-CF83-6FA3907E6630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4254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6" name="Line 30">
            <a:extLst>
              <a:ext uri="{FF2B5EF4-FFF2-40B4-BE49-F238E27FC236}">
                <a16:creationId xmlns:a16="http://schemas.microsoft.com/office/drawing/2014/main" id="{CF0BAB14-10EF-068A-C779-684639732218}"/>
              </a:ext>
            </a:extLst>
          </p:cNvPr>
          <p:cNvSpPr>
            <a:spLocks noChangeShapeType="1"/>
          </p:cNvSpPr>
          <p:nvPr/>
        </p:nvSpPr>
        <p:spPr bwMode="auto">
          <a:xfrm>
            <a:off x="4061315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7" name="Line 30">
            <a:extLst>
              <a:ext uri="{FF2B5EF4-FFF2-40B4-BE49-F238E27FC236}">
                <a16:creationId xmlns:a16="http://schemas.microsoft.com/office/drawing/2014/main" id="{A04A2185-4958-95EB-D0AD-56B7A55EB551}"/>
              </a:ext>
            </a:extLst>
          </p:cNvPr>
          <p:cNvSpPr>
            <a:spLocks noChangeShapeType="1"/>
          </p:cNvSpPr>
          <p:nvPr/>
        </p:nvSpPr>
        <p:spPr bwMode="auto">
          <a:xfrm>
            <a:off x="2766771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Line 30">
            <a:extLst>
              <a:ext uri="{FF2B5EF4-FFF2-40B4-BE49-F238E27FC236}">
                <a16:creationId xmlns:a16="http://schemas.microsoft.com/office/drawing/2014/main" id="{D10CAE73-E497-B1EF-3B2F-4EE78557CE9A}"/>
              </a:ext>
            </a:extLst>
          </p:cNvPr>
          <p:cNvSpPr>
            <a:spLocks noChangeShapeType="1"/>
          </p:cNvSpPr>
          <p:nvPr/>
        </p:nvSpPr>
        <p:spPr bwMode="auto">
          <a:xfrm>
            <a:off x="3063009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9" name="Line 30">
            <a:extLst>
              <a:ext uri="{FF2B5EF4-FFF2-40B4-BE49-F238E27FC236}">
                <a16:creationId xmlns:a16="http://schemas.microsoft.com/office/drawing/2014/main" id="{5D0D82BC-B0BF-4750-F61F-E1CD4ADD3E57}"/>
              </a:ext>
            </a:extLst>
          </p:cNvPr>
          <p:cNvSpPr>
            <a:spLocks noChangeShapeType="1"/>
          </p:cNvSpPr>
          <p:nvPr/>
        </p:nvSpPr>
        <p:spPr bwMode="auto">
          <a:xfrm>
            <a:off x="3390069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0" name="Line 30">
            <a:extLst>
              <a:ext uri="{FF2B5EF4-FFF2-40B4-BE49-F238E27FC236}">
                <a16:creationId xmlns:a16="http://schemas.microsoft.com/office/drawing/2014/main" id="{152F2AAB-52AC-3A1B-76D6-2A1AF76652F5}"/>
              </a:ext>
            </a:extLst>
          </p:cNvPr>
          <p:cNvSpPr>
            <a:spLocks noChangeShapeType="1"/>
          </p:cNvSpPr>
          <p:nvPr/>
        </p:nvSpPr>
        <p:spPr bwMode="auto">
          <a:xfrm>
            <a:off x="4364402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Line 30">
            <a:extLst>
              <a:ext uri="{FF2B5EF4-FFF2-40B4-BE49-F238E27FC236}">
                <a16:creationId xmlns:a16="http://schemas.microsoft.com/office/drawing/2014/main" id="{2DC7FFF1-9D9F-0447-9B03-573FD16E4A82}"/>
              </a:ext>
            </a:extLst>
          </p:cNvPr>
          <p:cNvSpPr>
            <a:spLocks noChangeShapeType="1"/>
          </p:cNvSpPr>
          <p:nvPr/>
        </p:nvSpPr>
        <p:spPr bwMode="auto">
          <a:xfrm>
            <a:off x="5630692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2" name="Line 30">
            <a:extLst>
              <a:ext uri="{FF2B5EF4-FFF2-40B4-BE49-F238E27FC236}">
                <a16:creationId xmlns:a16="http://schemas.microsoft.com/office/drawing/2014/main" id="{BB9E068A-ED73-0DE9-0E8D-CAD6CAE36DAA}"/>
              </a:ext>
            </a:extLst>
          </p:cNvPr>
          <p:cNvSpPr>
            <a:spLocks noChangeShapeType="1"/>
          </p:cNvSpPr>
          <p:nvPr/>
        </p:nvSpPr>
        <p:spPr bwMode="auto">
          <a:xfrm>
            <a:off x="5957753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3" name="Line 30">
            <a:extLst>
              <a:ext uri="{FF2B5EF4-FFF2-40B4-BE49-F238E27FC236}">
                <a16:creationId xmlns:a16="http://schemas.microsoft.com/office/drawing/2014/main" id="{B9D726B6-73E9-6CFD-CF61-501C858569E9}"/>
              </a:ext>
            </a:extLst>
          </p:cNvPr>
          <p:cNvSpPr>
            <a:spLocks noChangeShapeType="1"/>
          </p:cNvSpPr>
          <p:nvPr/>
        </p:nvSpPr>
        <p:spPr bwMode="auto">
          <a:xfrm>
            <a:off x="4663209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4" name="Line 30">
            <a:extLst>
              <a:ext uri="{FF2B5EF4-FFF2-40B4-BE49-F238E27FC236}">
                <a16:creationId xmlns:a16="http://schemas.microsoft.com/office/drawing/2014/main" id="{6D4CCE14-641F-4EEF-1146-71ABAFA88E74}"/>
              </a:ext>
            </a:extLst>
          </p:cNvPr>
          <p:cNvSpPr>
            <a:spLocks noChangeShapeType="1"/>
          </p:cNvSpPr>
          <p:nvPr/>
        </p:nvSpPr>
        <p:spPr bwMode="auto">
          <a:xfrm>
            <a:off x="4959447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5" name="Line 30">
            <a:extLst>
              <a:ext uri="{FF2B5EF4-FFF2-40B4-BE49-F238E27FC236}">
                <a16:creationId xmlns:a16="http://schemas.microsoft.com/office/drawing/2014/main" id="{4A988132-E490-8916-EB03-7B36EAD303F6}"/>
              </a:ext>
            </a:extLst>
          </p:cNvPr>
          <p:cNvSpPr>
            <a:spLocks noChangeShapeType="1"/>
          </p:cNvSpPr>
          <p:nvPr/>
        </p:nvSpPr>
        <p:spPr bwMode="auto">
          <a:xfrm>
            <a:off x="5286507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6" name="Line 30">
            <a:extLst>
              <a:ext uri="{FF2B5EF4-FFF2-40B4-BE49-F238E27FC236}">
                <a16:creationId xmlns:a16="http://schemas.microsoft.com/office/drawing/2014/main" id="{51EF8D77-37F8-407B-6ADE-29D929140628}"/>
              </a:ext>
            </a:extLst>
          </p:cNvPr>
          <p:cNvSpPr>
            <a:spLocks noChangeShapeType="1"/>
          </p:cNvSpPr>
          <p:nvPr/>
        </p:nvSpPr>
        <p:spPr bwMode="auto">
          <a:xfrm>
            <a:off x="6260840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7" name="Line 30">
            <a:extLst>
              <a:ext uri="{FF2B5EF4-FFF2-40B4-BE49-F238E27FC236}">
                <a16:creationId xmlns:a16="http://schemas.microsoft.com/office/drawing/2014/main" id="{A7312CC3-0B79-C463-5B3B-29AFBF726930}"/>
              </a:ext>
            </a:extLst>
          </p:cNvPr>
          <p:cNvSpPr>
            <a:spLocks noChangeShapeType="1"/>
          </p:cNvSpPr>
          <p:nvPr/>
        </p:nvSpPr>
        <p:spPr bwMode="auto">
          <a:xfrm>
            <a:off x="7539973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8" name="Line 30">
            <a:extLst>
              <a:ext uri="{FF2B5EF4-FFF2-40B4-BE49-F238E27FC236}">
                <a16:creationId xmlns:a16="http://schemas.microsoft.com/office/drawing/2014/main" id="{090EEE47-F0E4-7D32-0534-AABE9F39F744}"/>
              </a:ext>
            </a:extLst>
          </p:cNvPr>
          <p:cNvSpPr>
            <a:spLocks noChangeShapeType="1"/>
          </p:cNvSpPr>
          <p:nvPr/>
        </p:nvSpPr>
        <p:spPr bwMode="auto">
          <a:xfrm>
            <a:off x="7867034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9" name="Line 30">
            <a:extLst>
              <a:ext uri="{FF2B5EF4-FFF2-40B4-BE49-F238E27FC236}">
                <a16:creationId xmlns:a16="http://schemas.microsoft.com/office/drawing/2014/main" id="{72369DBF-E2E2-E7B3-1340-28FDDDD47BCB}"/>
              </a:ext>
            </a:extLst>
          </p:cNvPr>
          <p:cNvSpPr>
            <a:spLocks noChangeShapeType="1"/>
          </p:cNvSpPr>
          <p:nvPr/>
        </p:nvSpPr>
        <p:spPr bwMode="auto">
          <a:xfrm>
            <a:off x="6572490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0" name="Line 30">
            <a:extLst>
              <a:ext uri="{FF2B5EF4-FFF2-40B4-BE49-F238E27FC236}">
                <a16:creationId xmlns:a16="http://schemas.microsoft.com/office/drawing/2014/main" id="{67BCCBBF-B76E-B25C-246F-CC3C34B8B275}"/>
              </a:ext>
            </a:extLst>
          </p:cNvPr>
          <p:cNvSpPr>
            <a:spLocks noChangeShapeType="1"/>
          </p:cNvSpPr>
          <p:nvPr/>
        </p:nvSpPr>
        <p:spPr bwMode="auto">
          <a:xfrm>
            <a:off x="6868728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1" name="Line 30">
            <a:extLst>
              <a:ext uri="{FF2B5EF4-FFF2-40B4-BE49-F238E27FC236}">
                <a16:creationId xmlns:a16="http://schemas.microsoft.com/office/drawing/2014/main" id="{53A7AFE4-2D62-BEBB-3FD9-41895E7A090C}"/>
              </a:ext>
            </a:extLst>
          </p:cNvPr>
          <p:cNvSpPr>
            <a:spLocks noChangeShapeType="1"/>
          </p:cNvSpPr>
          <p:nvPr/>
        </p:nvSpPr>
        <p:spPr bwMode="auto">
          <a:xfrm>
            <a:off x="7195788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2" name="Line 30">
            <a:extLst>
              <a:ext uri="{FF2B5EF4-FFF2-40B4-BE49-F238E27FC236}">
                <a16:creationId xmlns:a16="http://schemas.microsoft.com/office/drawing/2014/main" id="{5EF07752-0953-27C1-5047-37B0BC2E1E82}"/>
              </a:ext>
            </a:extLst>
          </p:cNvPr>
          <p:cNvSpPr>
            <a:spLocks noChangeShapeType="1"/>
          </p:cNvSpPr>
          <p:nvPr/>
        </p:nvSpPr>
        <p:spPr bwMode="auto">
          <a:xfrm>
            <a:off x="8170121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Line 30">
            <a:extLst>
              <a:ext uri="{FF2B5EF4-FFF2-40B4-BE49-F238E27FC236}">
                <a16:creationId xmlns:a16="http://schemas.microsoft.com/office/drawing/2014/main" id="{23D75065-70E9-7E74-E5D8-C13BBCC1AF38}"/>
              </a:ext>
            </a:extLst>
          </p:cNvPr>
          <p:cNvSpPr>
            <a:spLocks noChangeShapeType="1"/>
          </p:cNvSpPr>
          <p:nvPr/>
        </p:nvSpPr>
        <p:spPr bwMode="auto">
          <a:xfrm>
            <a:off x="9420144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Line 30">
            <a:extLst>
              <a:ext uri="{FF2B5EF4-FFF2-40B4-BE49-F238E27FC236}">
                <a16:creationId xmlns:a16="http://schemas.microsoft.com/office/drawing/2014/main" id="{1B784915-813D-05F6-BFB1-688A3A538731}"/>
              </a:ext>
            </a:extLst>
          </p:cNvPr>
          <p:cNvSpPr>
            <a:spLocks noChangeShapeType="1"/>
          </p:cNvSpPr>
          <p:nvPr/>
        </p:nvSpPr>
        <p:spPr bwMode="auto">
          <a:xfrm>
            <a:off x="9747205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5" name="Line 30">
            <a:extLst>
              <a:ext uri="{FF2B5EF4-FFF2-40B4-BE49-F238E27FC236}">
                <a16:creationId xmlns:a16="http://schemas.microsoft.com/office/drawing/2014/main" id="{B94049DC-0229-1A94-5817-64917BAE76A1}"/>
              </a:ext>
            </a:extLst>
          </p:cNvPr>
          <p:cNvSpPr>
            <a:spLocks noChangeShapeType="1"/>
          </p:cNvSpPr>
          <p:nvPr/>
        </p:nvSpPr>
        <p:spPr bwMode="auto">
          <a:xfrm>
            <a:off x="8452661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Line 30">
            <a:extLst>
              <a:ext uri="{FF2B5EF4-FFF2-40B4-BE49-F238E27FC236}">
                <a16:creationId xmlns:a16="http://schemas.microsoft.com/office/drawing/2014/main" id="{1950435D-E99A-8924-3AEF-08105C9F8F90}"/>
              </a:ext>
            </a:extLst>
          </p:cNvPr>
          <p:cNvSpPr>
            <a:spLocks noChangeShapeType="1"/>
          </p:cNvSpPr>
          <p:nvPr/>
        </p:nvSpPr>
        <p:spPr bwMode="auto">
          <a:xfrm>
            <a:off x="8748899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7" name="Line 30">
            <a:extLst>
              <a:ext uri="{FF2B5EF4-FFF2-40B4-BE49-F238E27FC236}">
                <a16:creationId xmlns:a16="http://schemas.microsoft.com/office/drawing/2014/main" id="{B02FDBAE-8D2F-F949-21AD-DBA7FF72D69F}"/>
              </a:ext>
            </a:extLst>
          </p:cNvPr>
          <p:cNvSpPr>
            <a:spLocks noChangeShapeType="1"/>
          </p:cNvSpPr>
          <p:nvPr/>
        </p:nvSpPr>
        <p:spPr bwMode="auto">
          <a:xfrm>
            <a:off x="9075959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8" name="Line 30">
            <a:extLst>
              <a:ext uri="{FF2B5EF4-FFF2-40B4-BE49-F238E27FC236}">
                <a16:creationId xmlns:a16="http://schemas.microsoft.com/office/drawing/2014/main" id="{FACB25E8-5A65-2513-C3A9-7EDAE7CAC0B6}"/>
              </a:ext>
            </a:extLst>
          </p:cNvPr>
          <p:cNvSpPr>
            <a:spLocks noChangeShapeType="1"/>
          </p:cNvSpPr>
          <p:nvPr/>
        </p:nvSpPr>
        <p:spPr bwMode="auto">
          <a:xfrm>
            <a:off x="10050292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9" name="Line 30">
            <a:extLst>
              <a:ext uri="{FF2B5EF4-FFF2-40B4-BE49-F238E27FC236}">
                <a16:creationId xmlns:a16="http://schemas.microsoft.com/office/drawing/2014/main" id="{DF01E5DA-59DC-5EC0-551B-2BD4B29BD481}"/>
              </a:ext>
            </a:extLst>
          </p:cNvPr>
          <p:cNvSpPr>
            <a:spLocks noChangeShapeType="1"/>
          </p:cNvSpPr>
          <p:nvPr/>
        </p:nvSpPr>
        <p:spPr bwMode="auto">
          <a:xfrm>
            <a:off x="11329425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0" name="Line 30">
            <a:extLst>
              <a:ext uri="{FF2B5EF4-FFF2-40B4-BE49-F238E27FC236}">
                <a16:creationId xmlns:a16="http://schemas.microsoft.com/office/drawing/2014/main" id="{0F6F6B27-5E22-AEE9-5ED6-B56734C73506}"/>
              </a:ext>
            </a:extLst>
          </p:cNvPr>
          <p:cNvSpPr>
            <a:spLocks noChangeShapeType="1"/>
          </p:cNvSpPr>
          <p:nvPr/>
        </p:nvSpPr>
        <p:spPr bwMode="auto">
          <a:xfrm>
            <a:off x="11656486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1" name="Line 30">
            <a:extLst>
              <a:ext uri="{FF2B5EF4-FFF2-40B4-BE49-F238E27FC236}">
                <a16:creationId xmlns:a16="http://schemas.microsoft.com/office/drawing/2014/main" id="{76C403F3-3EC3-CF02-FB68-3DD9A69367C9}"/>
              </a:ext>
            </a:extLst>
          </p:cNvPr>
          <p:cNvSpPr>
            <a:spLocks noChangeShapeType="1"/>
          </p:cNvSpPr>
          <p:nvPr/>
        </p:nvSpPr>
        <p:spPr bwMode="auto">
          <a:xfrm>
            <a:off x="10361942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2" name="Line 30">
            <a:extLst>
              <a:ext uri="{FF2B5EF4-FFF2-40B4-BE49-F238E27FC236}">
                <a16:creationId xmlns:a16="http://schemas.microsoft.com/office/drawing/2014/main" id="{A3509CDC-98EC-19F4-2C6E-B55C5829BF58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58180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3" name="Line 30">
            <a:extLst>
              <a:ext uri="{FF2B5EF4-FFF2-40B4-BE49-F238E27FC236}">
                <a16:creationId xmlns:a16="http://schemas.microsoft.com/office/drawing/2014/main" id="{DDD5303B-2D1B-087A-BD9E-EEB231501A20}"/>
              </a:ext>
            </a:extLst>
          </p:cNvPr>
          <p:cNvSpPr>
            <a:spLocks noChangeShapeType="1"/>
          </p:cNvSpPr>
          <p:nvPr/>
        </p:nvSpPr>
        <p:spPr bwMode="auto">
          <a:xfrm>
            <a:off x="10985240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871E21CE-EADE-C71F-26D7-40E90C556D3C}"/>
              </a:ext>
            </a:extLst>
          </p:cNvPr>
          <p:cNvCxnSpPr>
            <a:cxnSpLocks/>
          </p:cNvCxnSpPr>
          <p:nvPr/>
        </p:nvCxnSpPr>
        <p:spPr>
          <a:xfrm>
            <a:off x="857035" y="35271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Curved Connector 57">
            <a:extLst>
              <a:ext uri="{FF2B5EF4-FFF2-40B4-BE49-F238E27FC236}">
                <a16:creationId xmlns:a16="http://schemas.microsoft.com/office/drawing/2014/main" id="{E31DCF44-E4CE-D0B2-5594-433805CDC64C}"/>
              </a:ext>
            </a:extLst>
          </p:cNvPr>
          <p:cNvCxnSpPr>
            <a:cxnSpLocks/>
          </p:cNvCxnSpPr>
          <p:nvPr/>
        </p:nvCxnSpPr>
        <p:spPr>
          <a:xfrm>
            <a:off x="1168911" y="35271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BC198986-0AD4-2050-D7BC-AED5B0C61435}"/>
              </a:ext>
            </a:extLst>
          </p:cNvPr>
          <p:cNvCxnSpPr>
            <a:cxnSpLocks/>
          </p:cNvCxnSpPr>
          <p:nvPr/>
        </p:nvCxnSpPr>
        <p:spPr>
          <a:xfrm>
            <a:off x="1483440" y="35271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Curved Connector 59">
            <a:extLst>
              <a:ext uri="{FF2B5EF4-FFF2-40B4-BE49-F238E27FC236}">
                <a16:creationId xmlns:a16="http://schemas.microsoft.com/office/drawing/2014/main" id="{256B3B61-923F-25D5-59D6-DC1E09C554BA}"/>
              </a:ext>
            </a:extLst>
          </p:cNvPr>
          <p:cNvCxnSpPr>
            <a:cxnSpLocks/>
          </p:cNvCxnSpPr>
          <p:nvPr/>
        </p:nvCxnSpPr>
        <p:spPr>
          <a:xfrm>
            <a:off x="1795316" y="35271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Curved Connector 60">
            <a:extLst>
              <a:ext uri="{FF2B5EF4-FFF2-40B4-BE49-F238E27FC236}">
                <a16:creationId xmlns:a16="http://schemas.microsoft.com/office/drawing/2014/main" id="{D8CC69AC-E2EB-B238-D433-7EABA028BD81}"/>
              </a:ext>
            </a:extLst>
          </p:cNvPr>
          <p:cNvCxnSpPr>
            <a:cxnSpLocks/>
          </p:cNvCxnSpPr>
          <p:nvPr/>
        </p:nvCxnSpPr>
        <p:spPr>
          <a:xfrm>
            <a:off x="2148394" y="35144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Curved Connector 61">
            <a:extLst>
              <a:ext uri="{FF2B5EF4-FFF2-40B4-BE49-F238E27FC236}">
                <a16:creationId xmlns:a16="http://schemas.microsoft.com/office/drawing/2014/main" id="{CDE5C0FF-E920-78E7-6E33-38755BFB885D}"/>
              </a:ext>
            </a:extLst>
          </p:cNvPr>
          <p:cNvCxnSpPr>
            <a:cxnSpLocks/>
          </p:cNvCxnSpPr>
          <p:nvPr/>
        </p:nvCxnSpPr>
        <p:spPr>
          <a:xfrm>
            <a:off x="2460270" y="35144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>
            <a:extLst>
              <a:ext uri="{FF2B5EF4-FFF2-40B4-BE49-F238E27FC236}">
                <a16:creationId xmlns:a16="http://schemas.microsoft.com/office/drawing/2014/main" id="{3AB02C9D-2DEE-9372-C5B6-E284A56E6FC8}"/>
              </a:ext>
            </a:extLst>
          </p:cNvPr>
          <p:cNvCxnSpPr>
            <a:cxnSpLocks/>
          </p:cNvCxnSpPr>
          <p:nvPr/>
        </p:nvCxnSpPr>
        <p:spPr>
          <a:xfrm>
            <a:off x="2774799" y="35144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Curved Connector 63">
            <a:extLst>
              <a:ext uri="{FF2B5EF4-FFF2-40B4-BE49-F238E27FC236}">
                <a16:creationId xmlns:a16="http://schemas.microsoft.com/office/drawing/2014/main" id="{05502AE7-5EF8-2A3F-0156-7D7F4A96AB0C}"/>
              </a:ext>
            </a:extLst>
          </p:cNvPr>
          <p:cNvCxnSpPr>
            <a:cxnSpLocks/>
          </p:cNvCxnSpPr>
          <p:nvPr/>
        </p:nvCxnSpPr>
        <p:spPr>
          <a:xfrm>
            <a:off x="3086675" y="35144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>
            <a:extLst>
              <a:ext uri="{FF2B5EF4-FFF2-40B4-BE49-F238E27FC236}">
                <a16:creationId xmlns:a16="http://schemas.microsoft.com/office/drawing/2014/main" id="{83DE852C-9560-2B0A-0A9C-41E3A5BB0F70}"/>
              </a:ext>
            </a:extLst>
          </p:cNvPr>
          <p:cNvCxnSpPr>
            <a:cxnSpLocks/>
          </p:cNvCxnSpPr>
          <p:nvPr/>
        </p:nvCxnSpPr>
        <p:spPr>
          <a:xfrm>
            <a:off x="3411374" y="35208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Curved Connector 65">
            <a:extLst>
              <a:ext uri="{FF2B5EF4-FFF2-40B4-BE49-F238E27FC236}">
                <a16:creationId xmlns:a16="http://schemas.microsoft.com/office/drawing/2014/main" id="{B7F713AB-1449-E3BF-5A2C-856111EEEFCC}"/>
              </a:ext>
            </a:extLst>
          </p:cNvPr>
          <p:cNvCxnSpPr>
            <a:cxnSpLocks/>
          </p:cNvCxnSpPr>
          <p:nvPr/>
        </p:nvCxnSpPr>
        <p:spPr>
          <a:xfrm>
            <a:off x="3723250" y="35208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urved Connector 66">
            <a:extLst>
              <a:ext uri="{FF2B5EF4-FFF2-40B4-BE49-F238E27FC236}">
                <a16:creationId xmlns:a16="http://schemas.microsoft.com/office/drawing/2014/main" id="{77262DC7-6E4F-B008-6A53-015DCFC3F29C}"/>
              </a:ext>
            </a:extLst>
          </p:cNvPr>
          <p:cNvCxnSpPr>
            <a:cxnSpLocks/>
          </p:cNvCxnSpPr>
          <p:nvPr/>
        </p:nvCxnSpPr>
        <p:spPr>
          <a:xfrm>
            <a:off x="4037779" y="35208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Curved Connector 67">
            <a:extLst>
              <a:ext uri="{FF2B5EF4-FFF2-40B4-BE49-F238E27FC236}">
                <a16:creationId xmlns:a16="http://schemas.microsoft.com/office/drawing/2014/main" id="{98B4978D-DD49-8862-1102-34523206C9B3}"/>
              </a:ext>
            </a:extLst>
          </p:cNvPr>
          <p:cNvCxnSpPr>
            <a:cxnSpLocks/>
          </p:cNvCxnSpPr>
          <p:nvPr/>
        </p:nvCxnSpPr>
        <p:spPr>
          <a:xfrm>
            <a:off x="4349655" y="35208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Curved Connector 68">
            <a:extLst>
              <a:ext uri="{FF2B5EF4-FFF2-40B4-BE49-F238E27FC236}">
                <a16:creationId xmlns:a16="http://schemas.microsoft.com/office/drawing/2014/main" id="{7CA18C40-5CBC-9A3A-D458-3A518882225A}"/>
              </a:ext>
            </a:extLst>
          </p:cNvPr>
          <p:cNvCxnSpPr>
            <a:cxnSpLocks/>
          </p:cNvCxnSpPr>
          <p:nvPr/>
        </p:nvCxnSpPr>
        <p:spPr>
          <a:xfrm>
            <a:off x="4702733" y="35081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urved Connector 69">
            <a:extLst>
              <a:ext uri="{FF2B5EF4-FFF2-40B4-BE49-F238E27FC236}">
                <a16:creationId xmlns:a16="http://schemas.microsoft.com/office/drawing/2014/main" id="{74ED1770-8290-EF38-60DF-3C3EE9070B66}"/>
              </a:ext>
            </a:extLst>
          </p:cNvPr>
          <p:cNvCxnSpPr>
            <a:cxnSpLocks/>
          </p:cNvCxnSpPr>
          <p:nvPr/>
        </p:nvCxnSpPr>
        <p:spPr>
          <a:xfrm>
            <a:off x="5014609" y="35081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Curved Connector 70">
            <a:extLst>
              <a:ext uri="{FF2B5EF4-FFF2-40B4-BE49-F238E27FC236}">
                <a16:creationId xmlns:a16="http://schemas.microsoft.com/office/drawing/2014/main" id="{3ED9FBF3-0655-2F32-08E2-8EA4C45BF0FC}"/>
              </a:ext>
            </a:extLst>
          </p:cNvPr>
          <p:cNvCxnSpPr>
            <a:cxnSpLocks/>
          </p:cNvCxnSpPr>
          <p:nvPr/>
        </p:nvCxnSpPr>
        <p:spPr>
          <a:xfrm>
            <a:off x="5329138" y="35081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Curved Connector 71">
            <a:extLst>
              <a:ext uri="{FF2B5EF4-FFF2-40B4-BE49-F238E27FC236}">
                <a16:creationId xmlns:a16="http://schemas.microsoft.com/office/drawing/2014/main" id="{F608BC03-3206-FD45-5C2C-A9D8CE8FE0C7}"/>
              </a:ext>
            </a:extLst>
          </p:cNvPr>
          <p:cNvCxnSpPr>
            <a:cxnSpLocks/>
          </p:cNvCxnSpPr>
          <p:nvPr/>
        </p:nvCxnSpPr>
        <p:spPr>
          <a:xfrm>
            <a:off x="5641014" y="35081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B92A0F1C-E45A-E791-3DBA-B0C3E5FA9B0A}"/>
              </a:ext>
            </a:extLst>
          </p:cNvPr>
          <p:cNvCxnSpPr>
            <a:cxnSpLocks/>
          </p:cNvCxnSpPr>
          <p:nvPr/>
        </p:nvCxnSpPr>
        <p:spPr>
          <a:xfrm>
            <a:off x="5936664" y="35220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urved Connector 73">
            <a:extLst>
              <a:ext uri="{FF2B5EF4-FFF2-40B4-BE49-F238E27FC236}">
                <a16:creationId xmlns:a16="http://schemas.microsoft.com/office/drawing/2014/main" id="{9607BAA8-2C16-264D-301E-A274E382CA81}"/>
              </a:ext>
            </a:extLst>
          </p:cNvPr>
          <p:cNvCxnSpPr>
            <a:cxnSpLocks/>
          </p:cNvCxnSpPr>
          <p:nvPr/>
        </p:nvCxnSpPr>
        <p:spPr>
          <a:xfrm>
            <a:off x="6248540" y="35220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urved Connector 74">
            <a:extLst>
              <a:ext uri="{FF2B5EF4-FFF2-40B4-BE49-F238E27FC236}">
                <a16:creationId xmlns:a16="http://schemas.microsoft.com/office/drawing/2014/main" id="{A9D48A48-5051-6FEA-15EE-DC607D766B23}"/>
              </a:ext>
            </a:extLst>
          </p:cNvPr>
          <p:cNvCxnSpPr>
            <a:cxnSpLocks/>
          </p:cNvCxnSpPr>
          <p:nvPr/>
        </p:nvCxnSpPr>
        <p:spPr>
          <a:xfrm>
            <a:off x="6563069" y="35220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urved Connector 75">
            <a:extLst>
              <a:ext uri="{FF2B5EF4-FFF2-40B4-BE49-F238E27FC236}">
                <a16:creationId xmlns:a16="http://schemas.microsoft.com/office/drawing/2014/main" id="{97CDCA43-69B7-AFD0-B1ED-D005FE9F5B41}"/>
              </a:ext>
            </a:extLst>
          </p:cNvPr>
          <p:cNvCxnSpPr>
            <a:cxnSpLocks/>
          </p:cNvCxnSpPr>
          <p:nvPr/>
        </p:nvCxnSpPr>
        <p:spPr>
          <a:xfrm>
            <a:off x="6874945" y="35220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Curved Connector 76">
            <a:extLst>
              <a:ext uri="{FF2B5EF4-FFF2-40B4-BE49-F238E27FC236}">
                <a16:creationId xmlns:a16="http://schemas.microsoft.com/office/drawing/2014/main" id="{CE2BAC1D-6219-5A1E-761B-414B82BF27E6}"/>
              </a:ext>
            </a:extLst>
          </p:cNvPr>
          <p:cNvCxnSpPr>
            <a:cxnSpLocks/>
          </p:cNvCxnSpPr>
          <p:nvPr/>
        </p:nvCxnSpPr>
        <p:spPr>
          <a:xfrm>
            <a:off x="7228023" y="35093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Curved Connector 77">
            <a:extLst>
              <a:ext uri="{FF2B5EF4-FFF2-40B4-BE49-F238E27FC236}">
                <a16:creationId xmlns:a16="http://schemas.microsoft.com/office/drawing/2014/main" id="{63C6B75E-9356-E875-3165-737031328326}"/>
              </a:ext>
            </a:extLst>
          </p:cNvPr>
          <p:cNvCxnSpPr>
            <a:cxnSpLocks/>
          </p:cNvCxnSpPr>
          <p:nvPr/>
        </p:nvCxnSpPr>
        <p:spPr>
          <a:xfrm>
            <a:off x="7539899" y="35093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Curved Connector 78">
            <a:extLst>
              <a:ext uri="{FF2B5EF4-FFF2-40B4-BE49-F238E27FC236}">
                <a16:creationId xmlns:a16="http://schemas.microsoft.com/office/drawing/2014/main" id="{46BF7029-209B-93E3-BF30-A35E90B672CF}"/>
              </a:ext>
            </a:extLst>
          </p:cNvPr>
          <p:cNvCxnSpPr>
            <a:cxnSpLocks/>
          </p:cNvCxnSpPr>
          <p:nvPr/>
        </p:nvCxnSpPr>
        <p:spPr>
          <a:xfrm>
            <a:off x="7854428" y="35093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Curved Connector 79">
            <a:extLst>
              <a:ext uri="{FF2B5EF4-FFF2-40B4-BE49-F238E27FC236}">
                <a16:creationId xmlns:a16="http://schemas.microsoft.com/office/drawing/2014/main" id="{B92B2CC1-C274-4FD1-488C-F330E60B1D35}"/>
              </a:ext>
            </a:extLst>
          </p:cNvPr>
          <p:cNvCxnSpPr>
            <a:cxnSpLocks/>
          </p:cNvCxnSpPr>
          <p:nvPr/>
        </p:nvCxnSpPr>
        <p:spPr>
          <a:xfrm>
            <a:off x="8166304" y="35093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>
            <a:extLst>
              <a:ext uri="{FF2B5EF4-FFF2-40B4-BE49-F238E27FC236}">
                <a16:creationId xmlns:a16="http://schemas.microsoft.com/office/drawing/2014/main" id="{DFDE76E5-A53D-4AF5-5C68-96E3234E2DEC}"/>
              </a:ext>
            </a:extLst>
          </p:cNvPr>
          <p:cNvCxnSpPr>
            <a:cxnSpLocks/>
          </p:cNvCxnSpPr>
          <p:nvPr/>
        </p:nvCxnSpPr>
        <p:spPr>
          <a:xfrm>
            <a:off x="8491003" y="35156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Curved Connector 81">
            <a:extLst>
              <a:ext uri="{FF2B5EF4-FFF2-40B4-BE49-F238E27FC236}">
                <a16:creationId xmlns:a16="http://schemas.microsoft.com/office/drawing/2014/main" id="{0D3979C2-CAED-6756-8544-CB124B3B04F5}"/>
              </a:ext>
            </a:extLst>
          </p:cNvPr>
          <p:cNvCxnSpPr>
            <a:cxnSpLocks/>
          </p:cNvCxnSpPr>
          <p:nvPr/>
        </p:nvCxnSpPr>
        <p:spPr>
          <a:xfrm>
            <a:off x="8802879" y="35156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Curved Connector 82">
            <a:extLst>
              <a:ext uri="{FF2B5EF4-FFF2-40B4-BE49-F238E27FC236}">
                <a16:creationId xmlns:a16="http://schemas.microsoft.com/office/drawing/2014/main" id="{0E85EB14-A616-550A-5F59-DD9932DD6F23}"/>
              </a:ext>
            </a:extLst>
          </p:cNvPr>
          <p:cNvCxnSpPr>
            <a:cxnSpLocks/>
          </p:cNvCxnSpPr>
          <p:nvPr/>
        </p:nvCxnSpPr>
        <p:spPr>
          <a:xfrm>
            <a:off x="9117408" y="35156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Curved Connector 83">
            <a:extLst>
              <a:ext uri="{FF2B5EF4-FFF2-40B4-BE49-F238E27FC236}">
                <a16:creationId xmlns:a16="http://schemas.microsoft.com/office/drawing/2014/main" id="{76DE1327-6763-2C9F-1AA0-359E25DACCD1}"/>
              </a:ext>
            </a:extLst>
          </p:cNvPr>
          <p:cNvCxnSpPr>
            <a:cxnSpLocks/>
          </p:cNvCxnSpPr>
          <p:nvPr/>
        </p:nvCxnSpPr>
        <p:spPr>
          <a:xfrm>
            <a:off x="9429284" y="35156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Curved Connector 84">
            <a:extLst>
              <a:ext uri="{FF2B5EF4-FFF2-40B4-BE49-F238E27FC236}">
                <a16:creationId xmlns:a16="http://schemas.microsoft.com/office/drawing/2014/main" id="{8FFC9D3A-6363-B740-06BD-D3F51BF85E39}"/>
              </a:ext>
            </a:extLst>
          </p:cNvPr>
          <p:cNvCxnSpPr>
            <a:cxnSpLocks/>
          </p:cNvCxnSpPr>
          <p:nvPr/>
        </p:nvCxnSpPr>
        <p:spPr>
          <a:xfrm>
            <a:off x="9782362" y="35029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Curved Connector 85">
            <a:extLst>
              <a:ext uri="{FF2B5EF4-FFF2-40B4-BE49-F238E27FC236}">
                <a16:creationId xmlns:a16="http://schemas.microsoft.com/office/drawing/2014/main" id="{E6A121D6-BE79-4ABE-4F9A-11F84D5880DD}"/>
              </a:ext>
            </a:extLst>
          </p:cNvPr>
          <p:cNvCxnSpPr>
            <a:cxnSpLocks/>
          </p:cNvCxnSpPr>
          <p:nvPr/>
        </p:nvCxnSpPr>
        <p:spPr>
          <a:xfrm>
            <a:off x="10094238" y="35029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Curved Connector 86">
            <a:extLst>
              <a:ext uri="{FF2B5EF4-FFF2-40B4-BE49-F238E27FC236}">
                <a16:creationId xmlns:a16="http://schemas.microsoft.com/office/drawing/2014/main" id="{27A8D98B-6B20-082F-B2CB-4966F7E89118}"/>
              </a:ext>
            </a:extLst>
          </p:cNvPr>
          <p:cNvCxnSpPr>
            <a:cxnSpLocks/>
          </p:cNvCxnSpPr>
          <p:nvPr/>
        </p:nvCxnSpPr>
        <p:spPr>
          <a:xfrm>
            <a:off x="10408767" y="35029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>
            <a:extLst>
              <a:ext uri="{FF2B5EF4-FFF2-40B4-BE49-F238E27FC236}">
                <a16:creationId xmlns:a16="http://schemas.microsoft.com/office/drawing/2014/main" id="{35831BF2-5C07-E41C-53C6-9B04CC0BFCE8}"/>
              </a:ext>
            </a:extLst>
          </p:cNvPr>
          <p:cNvCxnSpPr>
            <a:cxnSpLocks/>
          </p:cNvCxnSpPr>
          <p:nvPr/>
        </p:nvCxnSpPr>
        <p:spPr>
          <a:xfrm>
            <a:off x="10720643" y="35029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F4EEDEE9-6B3D-1747-A3D9-DA3CD96BE1A7}"/>
              </a:ext>
            </a:extLst>
          </p:cNvPr>
          <p:cNvCxnSpPr>
            <a:cxnSpLocks/>
          </p:cNvCxnSpPr>
          <p:nvPr/>
        </p:nvCxnSpPr>
        <p:spPr>
          <a:xfrm>
            <a:off x="11018247" y="3497876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Curved Connector 89">
            <a:extLst>
              <a:ext uri="{FF2B5EF4-FFF2-40B4-BE49-F238E27FC236}">
                <a16:creationId xmlns:a16="http://schemas.microsoft.com/office/drawing/2014/main" id="{11D54AD6-D9D4-7057-C3B6-2963F5501077}"/>
              </a:ext>
            </a:extLst>
          </p:cNvPr>
          <p:cNvCxnSpPr>
            <a:cxnSpLocks/>
          </p:cNvCxnSpPr>
          <p:nvPr/>
        </p:nvCxnSpPr>
        <p:spPr>
          <a:xfrm>
            <a:off x="11330123" y="3497876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Curved Connector 94">
            <a:extLst>
              <a:ext uri="{FF2B5EF4-FFF2-40B4-BE49-F238E27FC236}">
                <a16:creationId xmlns:a16="http://schemas.microsoft.com/office/drawing/2014/main" id="{22E9E1D6-0A00-C5A0-F4BF-AD410DDD2E88}"/>
              </a:ext>
            </a:extLst>
          </p:cNvPr>
          <p:cNvCxnSpPr>
            <a:cxnSpLocks/>
            <a:stCxn id="13" idx="7"/>
            <a:endCxn id="13" idx="5"/>
          </p:cNvCxnSpPr>
          <p:nvPr/>
        </p:nvCxnSpPr>
        <p:spPr>
          <a:xfrm rot="16200000" flipH="1">
            <a:off x="5985865" y="1864652"/>
            <a:ext cx="829614" cy="12700"/>
          </a:xfrm>
          <a:prstGeom prst="curvedConnector5">
            <a:avLst>
              <a:gd name="adj1" fmla="val -27555"/>
              <a:gd name="adj2" fmla="val 9685291"/>
              <a:gd name="adj3" fmla="val 127555"/>
            </a:avLst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856E5C51-3BDA-1355-413F-2E7829F4E4DF}"/>
              </a:ext>
            </a:extLst>
          </p:cNvPr>
          <p:cNvSpPr txBox="1"/>
          <p:nvPr/>
        </p:nvSpPr>
        <p:spPr>
          <a:xfrm>
            <a:off x="2430777" y="1495320"/>
            <a:ext cx="484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/>
              <a:t>T</a:t>
            </a:r>
            <a:r>
              <a:rPr lang="en-FR" i="1" dirty="0"/>
              <a:t>1</a:t>
            </a:r>
            <a:r>
              <a:rPr lang="en-FR" dirty="0"/>
              <a:t>: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10B406B-7979-04D6-4303-4EE7AC5596A5}"/>
              </a:ext>
            </a:extLst>
          </p:cNvPr>
          <p:cNvSpPr txBox="1"/>
          <p:nvPr/>
        </p:nvSpPr>
        <p:spPr>
          <a:xfrm>
            <a:off x="20007" y="3185938"/>
            <a:ext cx="4667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4000" dirty="0">
                <a:solidFill>
                  <a:schemeClr val="tx1"/>
                </a:solidFill>
              </a:rPr>
              <a:t>n</a:t>
            </a:r>
            <a:endParaRPr lang="en-FR" sz="4000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ADB42006-0B16-0ADC-2C26-0DBD7F42DD94}"/>
              </a:ext>
            </a:extLst>
          </p:cNvPr>
          <p:cNvSpPr txBox="1"/>
          <p:nvPr/>
        </p:nvSpPr>
        <p:spPr>
          <a:xfrm>
            <a:off x="1537590" y="136525"/>
            <a:ext cx="81755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2800" dirty="0"/>
              <a:t>Deriving The Most Useful Pattern in Timed Automata</a:t>
            </a:r>
          </a:p>
        </p:txBody>
      </p:sp>
    </p:spTree>
    <p:extLst>
      <p:ext uri="{BB962C8B-B14F-4D97-AF65-F5344CB8AC3E}">
        <p14:creationId xmlns:p14="http://schemas.microsoft.com/office/powerpoint/2010/main" val="8678866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02F465-AFAE-7D91-70B0-03FCF8200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86B405-5EE0-A6A9-0BA3-AC16B50BF65F}"/>
              </a:ext>
            </a:extLst>
          </p:cNvPr>
          <p:cNvSpPr/>
          <p:nvPr/>
        </p:nvSpPr>
        <p:spPr>
          <a:xfrm>
            <a:off x="6859307" y="2707343"/>
            <a:ext cx="4859224" cy="1960552"/>
          </a:xfrm>
          <a:prstGeom prst="rect">
            <a:avLst/>
          </a:prstGeom>
          <a:solidFill>
            <a:srgbClr val="FF0000">
              <a:alpha val="3214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54C743-473B-A137-0982-088C00194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F2DCC-3ABD-D15D-5390-61F4EFCA5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B0F6A-0DC2-ABAE-D9EE-E855060E6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16</a:t>
            </a:fld>
            <a:endParaRPr lang="en-FR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5D1E736-EDF5-9D0B-EBBF-69DECDF6954A}"/>
              </a:ext>
            </a:extLst>
          </p:cNvPr>
          <p:cNvCxnSpPr>
            <a:cxnSpLocks/>
          </p:cNvCxnSpPr>
          <p:nvPr/>
        </p:nvCxnSpPr>
        <p:spPr>
          <a:xfrm>
            <a:off x="838200" y="3546229"/>
            <a:ext cx="11036274" cy="0"/>
          </a:xfrm>
          <a:prstGeom prst="straightConnector1">
            <a:avLst/>
          </a:prstGeom>
          <a:ln w="3175">
            <a:solidFill>
              <a:schemeClr val="tx1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79FAEB5-B95D-FFD3-0861-8E427E77E50B}"/>
              </a:ext>
            </a:extLst>
          </p:cNvPr>
          <p:cNvSpPr txBox="1"/>
          <p:nvPr/>
        </p:nvSpPr>
        <p:spPr>
          <a:xfrm>
            <a:off x="11558493" y="3070964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time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30F458-2A6D-EF69-0416-E956551429CB}"/>
              </a:ext>
            </a:extLst>
          </p:cNvPr>
          <p:cNvSpPr txBox="1"/>
          <p:nvPr/>
        </p:nvSpPr>
        <p:spPr>
          <a:xfrm>
            <a:off x="11813323" y="3361563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∞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958942-2C94-6D8C-8DF5-4E5322E67A3F}"/>
              </a:ext>
            </a:extLst>
          </p:cNvPr>
          <p:cNvSpPr txBox="1"/>
          <p:nvPr/>
        </p:nvSpPr>
        <p:spPr>
          <a:xfrm>
            <a:off x="546369" y="336156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1586F9-539D-FEE3-F5B3-DBA7FB1E7ED1}"/>
              </a:ext>
            </a:extLst>
          </p:cNvPr>
          <p:cNvSpPr txBox="1"/>
          <p:nvPr/>
        </p:nvSpPr>
        <p:spPr>
          <a:xfrm>
            <a:off x="9153846" y="2160242"/>
            <a:ext cx="25646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FR" dirty="0">
                <a:solidFill>
                  <a:schemeClr val="accent6"/>
                </a:solidFill>
              </a:rPr>
              <a:t>A&lt;&gt;Process.m -- Pass</a:t>
            </a:r>
          </a:p>
        </p:txBody>
      </p:sp>
      <p:sp>
        <p:nvSpPr>
          <p:cNvPr id="19" name="Line 30">
            <a:extLst>
              <a:ext uri="{FF2B5EF4-FFF2-40B4-BE49-F238E27FC236}">
                <a16:creationId xmlns:a16="http://schemas.microsoft.com/office/drawing/2014/main" id="{51B22732-EA64-484B-6293-2934817313D3}"/>
              </a:ext>
            </a:extLst>
          </p:cNvPr>
          <p:cNvSpPr>
            <a:spLocks noChangeShapeType="1"/>
          </p:cNvSpPr>
          <p:nvPr/>
        </p:nvSpPr>
        <p:spPr bwMode="auto">
          <a:xfrm>
            <a:off x="1824973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Line 30">
            <a:extLst>
              <a:ext uri="{FF2B5EF4-FFF2-40B4-BE49-F238E27FC236}">
                <a16:creationId xmlns:a16="http://schemas.microsoft.com/office/drawing/2014/main" id="{6986795D-D8A9-88FD-0276-76B2C3205214}"/>
              </a:ext>
            </a:extLst>
          </p:cNvPr>
          <p:cNvSpPr>
            <a:spLocks noChangeShapeType="1"/>
          </p:cNvSpPr>
          <p:nvPr/>
        </p:nvSpPr>
        <p:spPr bwMode="auto">
          <a:xfrm>
            <a:off x="2152034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Line 30">
            <a:extLst>
              <a:ext uri="{FF2B5EF4-FFF2-40B4-BE49-F238E27FC236}">
                <a16:creationId xmlns:a16="http://schemas.microsoft.com/office/drawing/2014/main" id="{C64F11D4-57E7-309A-22ED-63F2D07A6A88}"/>
              </a:ext>
            </a:extLst>
          </p:cNvPr>
          <p:cNvSpPr>
            <a:spLocks noChangeShapeType="1"/>
          </p:cNvSpPr>
          <p:nvPr/>
        </p:nvSpPr>
        <p:spPr bwMode="auto">
          <a:xfrm>
            <a:off x="857490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Line 30">
            <a:extLst>
              <a:ext uri="{FF2B5EF4-FFF2-40B4-BE49-F238E27FC236}">
                <a16:creationId xmlns:a16="http://schemas.microsoft.com/office/drawing/2014/main" id="{134EDF59-EE3F-F101-1F30-663D05FF0658}"/>
              </a:ext>
            </a:extLst>
          </p:cNvPr>
          <p:cNvSpPr>
            <a:spLocks noChangeShapeType="1"/>
          </p:cNvSpPr>
          <p:nvPr/>
        </p:nvSpPr>
        <p:spPr bwMode="auto">
          <a:xfrm>
            <a:off x="1153728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3" name="Line 30">
            <a:extLst>
              <a:ext uri="{FF2B5EF4-FFF2-40B4-BE49-F238E27FC236}">
                <a16:creationId xmlns:a16="http://schemas.microsoft.com/office/drawing/2014/main" id="{AFFA5A3B-84DE-F29A-806A-A3009A2EAC87}"/>
              </a:ext>
            </a:extLst>
          </p:cNvPr>
          <p:cNvSpPr>
            <a:spLocks noChangeShapeType="1"/>
          </p:cNvSpPr>
          <p:nvPr/>
        </p:nvSpPr>
        <p:spPr bwMode="auto">
          <a:xfrm>
            <a:off x="1480788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4" name="Line 30">
            <a:extLst>
              <a:ext uri="{FF2B5EF4-FFF2-40B4-BE49-F238E27FC236}">
                <a16:creationId xmlns:a16="http://schemas.microsoft.com/office/drawing/2014/main" id="{8574F427-4D61-6577-0A7E-E84B33C70F41}"/>
              </a:ext>
            </a:extLst>
          </p:cNvPr>
          <p:cNvSpPr>
            <a:spLocks noChangeShapeType="1"/>
          </p:cNvSpPr>
          <p:nvPr/>
        </p:nvSpPr>
        <p:spPr bwMode="auto">
          <a:xfrm>
            <a:off x="2455121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5" name="Line 30">
            <a:extLst>
              <a:ext uri="{FF2B5EF4-FFF2-40B4-BE49-F238E27FC236}">
                <a16:creationId xmlns:a16="http://schemas.microsoft.com/office/drawing/2014/main" id="{EF4B435C-1432-79A1-9E8B-C2D81D2AD05B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4254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6" name="Line 30">
            <a:extLst>
              <a:ext uri="{FF2B5EF4-FFF2-40B4-BE49-F238E27FC236}">
                <a16:creationId xmlns:a16="http://schemas.microsoft.com/office/drawing/2014/main" id="{FE9A48E5-B032-0598-7EB6-24FDF559C537}"/>
              </a:ext>
            </a:extLst>
          </p:cNvPr>
          <p:cNvSpPr>
            <a:spLocks noChangeShapeType="1"/>
          </p:cNvSpPr>
          <p:nvPr/>
        </p:nvSpPr>
        <p:spPr bwMode="auto">
          <a:xfrm>
            <a:off x="4061315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7" name="Line 30">
            <a:extLst>
              <a:ext uri="{FF2B5EF4-FFF2-40B4-BE49-F238E27FC236}">
                <a16:creationId xmlns:a16="http://schemas.microsoft.com/office/drawing/2014/main" id="{2F091941-D273-8DC2-4B06-CF56FB85BFC3}"/>
              </a:ext>
            </a:extLst>
          </p:cNvPr>
          <p:cNvSpPr>
            <a:spLocks noChangeShapeType="1"/>
          </p:cNvSpPr>
          <p:nvPr/>
        </p:nvSpPr>
        <p:spPr bwMode="auto">
          <a:xfrm>
            <a:off x="2766771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Line 30">
            <a:extLst>
              <a:ext uri="{FF2B5EF4-FFF2-40B4-BE49-F238E27FC236}">
                <a16:creationId xmlns:a16="http://schemas.microsoft.com/office/drawing/2014/main" id="{E4DB6B3C-D22B-540D-C4A6-F909B13E43BC}"/>
              </a:ext>
            </a:extLst>
          </p:cNvPr>
          <p:cNvSpPr>
            <a:spLocks noChangeShapeType="1"/>
          </p:cNvSpPr>
          <p:nvPr/>
        </p:nvSpPr>
        <p:spPr bwMode="auto">
          <a:xfrm>
            <a:off x="3063009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9" name="Line 30">
            <a:extLst>
              <a:ext uri="{FF2B5EF4-FFF2-40B4-BE49-F238E27FC236}">
                <a16:creationId xmlns:a16="http://schemas.microsoft.com/office/drawing/2014/main" id="{028BD8C9-D41F-16AE-300B-3B0E861E2B05}"/>
              </a:ext>
            </a:extLst>
          </p:cNvPr>
          <p:cNvSpPr>
            <a:spLocks noChangeShapeType="1"/>
          </p:cNvSpPr>
          <p:nvPr/>
        </p:nvSpPr>
        <p:spPr bwMode="auto">
          <a:xfrm>
            <a:off x="3390069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0" name="Line 30">
            <a:extLst>
              <a:ext uri="{FF2B5EF4-FFF2-40B4-BE49-F238E27FC236}">
                <a16:creationId xmlns:a16="http://schemas.microsoft.com/office/drawing/2014/main" id="{597D553D-44AB-E32F-F042-A75CFDDB11F1}"/>
              </a:ext>
            </a:extLst>
          </p:cNvPr>
          <p:cNvSpPr>
            <a:spLocks noChangeShapeType="1"/>
          </p:cNvSpPr>
          <p:nvPr/>
        </p:nvSpPr>
        <p:spPr bwMode="auto">
          <a:xfrm>
            <a:off x="4364402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Line 30">
            <a:extLst>
              <a:ext uri="{FF2B5EF4-FFF2-40B4-BE49-F238E27FC236}">
                <a16:creationId xmlns:a16="http://schemas.microsoft.com/office/drawing/2014/main" id="{511685A8-BCE7-F987-CE23-B89D9AD07C7D}"/>
              </a:ext>
            </a:extLst>
          </p:cNvPr>
          <p:cNvSpPr>
            <a:spLocks noChangeShapeType="1"/>
          </p:cNvSpPr>
          <p:nvPr/>
        </p:nvSpPr>
        <p:spPr bwMode="auto">
          <a:xfrm>
            <a:off x="5630692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2" name="Line 30">
            <a:extLst>
              <a:ext uri="{FF2B5EF4-FFF2-40B4-BE49-F238E27FC236}">
                <a16:creationId xmlns:a16="http://schemas.microsoft.com/office/drawing/2014/main" id="{B0DAA9AD-DDD0-80A5-8508-1C258309FA82}"/>
              </a:ext>
            </a:extLst>
          </p:cNvPr>
          <p:cNvSpPr>
            <a:spLocks noChangeShapeType="1"/>
          </p:cNvSpPr>
          <p:nvPr/>
        </p:nvSpPr>
        <p:spPr bwMode="auto">
          <a:xfrm>
            <a:off x="5957753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3" name="Line 30">
            <a:extLst>
              <a:ext uri="{FF2B5EF4-FFF2-40B4-BE49-F238E27FC236}">
                <a16:creationId xmlns:a16="http://schemas.microsoft.com/office/drawing/2014/main" id="{3BF44094-B6C8-5D56-D58C-190F2C962FF3}"/>
              </a:ext>
            </a:extLst>
          </p:cNvPr>
          <p:cNvSpPr>
            <a:spLocks noChangeShapeType="1"/>
          </p:cNvSpPr>
          <p:nvPr/>
        </p:nvSpPr>
        <p:spPr bwMode="auto">
          <a:xfrm>
            <a:off x="4663209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4" name="Line 30">
            <a:extLst>
              <a:ext uri="{FF2B5EF4-FFF2-40B4-BE49-F238E27FC236}">
                <a16:creationId xmlns:a16="http://schemas.microsoft.com/office/drawing/2014/main" id="{E7DC0718-712B-25CA-8612-492EC652071D}"/>
              </a:ext>
            </a:extLst>
          </p:cNvPr>
          <p:cNvSpPr>
            <a:spLocks noChangeShapeType="1"/>
          </p:cNvSpPr>
          <p:nvPr/>
        </p:nvSpPr>
        <p:spPr bwMode="auto">
          <a:xfrm>
            <a:off x="4959447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5" name="Line 30">
            <a:extLst>
              <a:ext uri="{FF2B5EF4-FFF2-40B4-BE49-F238E27FC236}">
                <a16:creationId xmlns:a16="http://schemas.microsoft.com/office/drawing/2014/main" id="{43625D86-30B6-9A47-3FAD-8E24A5880188}"/>
              </a:ext>
            </a:extLst>
          </p:cNvPr>
          <p:cNvSpPr>
            <a:spLocks noChangeShapeType="1"/>
          </p:cNvSpPr>
          <p:nvPr/>
        </p:nvSpPr>
        <p:spPr bwMode="auto">
          <a:xfrm>
            <a:off x="5286507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6" name="Line 30">
            <a:extLst>
              <a:ext uri="{FF2B5EF4-FFF2-40B4-BE49-F238E27FC236}">
                <a16:creationId xmlns:a16="http://schemas.microsoft.com/office/drawing/2014/main" id="{36A9480D-6789-1977-AB3B-F6488897EEBE}"/>
              </a:ext>
            </a:extLst>
          </p:cNvPr>
          <p:cNvSpPr>
            <a:spLocks noChangeShapeType="1"/>
          </p:cNvSpPr>
          <p:nvPr/>
        </p:nvSpPr>
        <p:spPr bwMode="auto">
          <a:xfrm>
            <a:off x="6260840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9" name="Line 30">
            <a:extLst>
              <a:ext uri="{FF2B5EF4-FFF2-40B4-BE49-F238E27FC236}">
                <a16:creationId xmlns:a16="http://schemas.microsoft.com/office/drawing/2014/main" id="{558580B0-BB10-D605-4454-C29102535F81}"/>
              </a:ext>
            </a:extLst>
          </p:cNvPr>
          <p:cNvSpPr>
            <a:spLocks noChangeShapeType="1"/>
          </p:cNvSpPr>
          <p:nvPr/>
        </p:nvSpPr>
        <p:spPr bwMode="auto">
          <a:xfrm>
            <a:off x="6572490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0" name="Line 30">
            <a:extLst>
              <a:ext uri="{FF2B5EF4-FFF2-40B4-BE49-F238E27FC236}">
                <a16:creationId xmlns:a16="http://schemas.microsoft.com/office/drawing/2014/main" id="{4EB5FBFA-7DB6-BE77-3874-4AE070B1389B}"/>
              </a:ext>
            </a:extLst>
          </p:cNvPr>
          <p:cNvSpPr>
            <a:spLocks noChangeShapeType="1"/>
          </p:cNvSpPr>
          <p:nvPr/>
        </p:nvSpPr>
        <p:spPr bwMode="auto">
          <a:xfrm>
            <a:off x="6868728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3C612C0E-8E79-6B8E-A9A5-678B6A1DDD11}"/>
              </a:ext>
            </a:extLst>
          </p:cNvPr>
          <p:cNvCxnSpPr>
            <a:cxnSpLocks/>
          </p:cNvCxnSpPr>
          <p:nvPr/>
        </p:nvCxnSpPr>
        <p:spPr>
          <a:xfrm>
            <a:off x="857035" y="35271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Curved Connector 57">
            <a:extLst>
              <a:ext uri="{FF2B5EF4-FFF2-40B4-BE49-F238E27FC236}">
                <a16:creationId xmlns:a16="http://schemas.microsoft.com/office/drawing/2014/main" id="{ABCAD7B1-621F-84D4-93E9-6876BE5A1AC1}"/>
              </a:ext>
            </a:extLst>
          </p:cNvPr>
          <p:cNvCxnSpPr>
            <a:cxnSpLocks/>
          </p:cNvCxnSpPr>
          <p:nvPr/>
        </p:nvCxnSpPr>
        <p:spPr>
          <a:xfrm>
            <a:off x="1168911" y="35271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0DB90BAA-5AF8-784D-AC1A-32383D938892}"/>
              </a:ext>
            </a:extLst>
          </p:cNvPr>
          <p:cNvCxnSpPr>
            <a:cxnSpLocks/>
          </p:cNvCxnSpPr>
          <p:nvPr/>
        </p:nvCxnSpPr>
        <p:spPr>
          <a:xfrm>
            <a:off x="1483440" y="35271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Curved Connector 59">
            <a:extLst>
              <a:ext uri="{FF2B5EF4-FFF2-40B4-BE49-F238E27FC236}">
                <a16:creationId xmlns:a16="http://schemas.microsoft.com/office/drawing/2014/main" id="{F7522798-8E62-0FC0-BFCC-D81BFA7B3E5B}"/>
              </a:ext>
            </a:extLst>
          </p:cNvPr>
          <p:cNvCxnSpPr>
            <a:cxnSpLocks/>
          </p:cNvCxnSpPr>
          <p:nvPr/>
        </p:nvCxnSpPr>
        <p:spPr>
          <a:xfrm>
            <a:off x="1795316" y="35271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Curved Connector 60">
            <a:extLst>
              <a:ext uri="{FF2B5EF4-FFF2-40B4-BE49-F238E27FC236}">
                <a16:creationId xmlns:a16="http://schemas.microsoft.com/office/drawing/2014/main" id="{8B9B7347-9FF4-EC32-A2ED-AC694CFE213C}"/>
              </a:ext>
            </a:extLst>
          </p:cNvPr>
          <p:cNvCxnSpPr>
            <a:cxnSpLocks/>
          </p:cNvCxnSpPr>
          <p:nvPr/>
        </p:nvCxnSpPr>
        <p:spPr>
          <a:xfrm>
            <a:off x="2148394" y="35144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Curved Connector 61">
            <a:extLst>
              <a:ext uri="{FF2B5EF4-FFF2-40B4-BE49-F238E27FC236}">
                <a16:creationId xmlns:a16="http://schemas.microsoft.com/office/drawing/2014/main" id="{52F2F77F-842B-CE66-7415-CD68327AF24C}"/>
              </a:ext>
            </a:extLst>
          </p:cNvPr>
          <p:cNvCxnSpPr>
            <a:cxnSpLocks/>
          </p:cNvCxnSpPr>
          <p:nvPr/>
        </p:nvCxnSpPr>
        <p:spPr>
          <a:xfrm>
            <a:off x="2460270" y="35144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>
            <a:extLst>
              <a:ext uri="{FF2B5EF4-FFF2-40B4-BE49-F238E27FC236}">
                <a16:creationId xmlns:a16="http://schemas.microsoft.com/office/drawing/2014/main" id="{E754B0C5-ADE7-D0D6-1D93-4CD291D63128}"/>
              </a:ext>
            </a:extLst>
          </p:cNvPr>
          <p:cNvCxnSpPr>
            <a:cxnSpLocks/>
          </p:cNvCxnSpPr>
          <p:nvPr/>
        </p:nvCxnSpPr>
        <p:spPr>
          <a:xfrm>
            <a:off x="2774799" y="35144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Curved Connector 63">
            <a:extLst>
              <a:ext uri="{FF2B5EF4-FFF2-40B4-BE49-F238E27FC236}">
                <a16:creationId xmlns:a16="http://schemas.microsoft.com/office/drawing/2014/main" id="{1F77D85F-5803-A084-4BCD-C6AC98F65FA8}"/>
              </a:ext>
            </a:extLst>
          </p:cNvPr>
          <p:cNvCxnSpPr>
            <a:cxnSpLocks/>
          </p:cNvCxnSpPr>
          <p:nvPr/>
        </p:nvCxnSpPr>
        <p:spPr>
          <a:xfrm>
            <a:off x="3086675" y="35144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>
            <a:extLst>
              <a:ext uri="{FF2B5EF4-FFF2-40B4-BE49-F238E27FC236}">
                <a16:creationId xmlns:a16="http://schemas.microsoft.com/office/drawing/2014/main" id="{AAE4ACAF-010A-3D2D-CC02-9AE37F90C6E1}"/>
              </a:ext>
            </a:extLst>
          </p:cNvPr>
          <p:cNvCxnSpPr>
            <a:cxnSpLocks/>
          </p:cNvCxnSpPr>
          <p:nvPr/>
        </p:nvCxnSpPr>
        <p:spPr>
          <a:xfrm>
            <a:off x="3411374" y="35208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Curved Connector 65">
            <a:extLst>
              <a:ext uri="{FF2B5EF4-FFF2-40B4-BE49-F238E27FC236}">
                <a16:creationId xmlns:a16="http://schemas.microsoft.com/office/drawing/2014/main" id="{C7D0771C-7F84-0502-1F27-266DB2917FF6}"/>
              </a:ext>
            </a:extLst>
          </p:cNvPr>
          <p:cNvCxnSpPr>
            <a:cxnSpLocks/>
          </p:cNvCxnSpPr>
          <p:nvPr/>
        </p:nvCxnSpPr>
        <p:spPr>
          <a:xfrm>
            <a:off x="3723250" y="35208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urved Connector 66">
            <a:extLst>
              <a:ext uri="{FF2B5EF4-FFF2-40B4-BE49-F238E27FC236}">
                <a16:creationId xmlns:a16="http://schemas.microsoft.com/office/drawing/2014/main" id="{B9D5B103-5AF3-6E39-FB77-328C58AE800A}"/>
              </a:ext>
            </a:extLst>
          </p:cNvPr>
          <p:cNvCxnSpPr>
            <a:cxnSpLocks/>
          </p:cNvCxnSpPr>
          <p:nvPr/>
        </p:nvCxnSpPr>
        <p:spPr>
          <a:xfrm>
            <a:off x="4037779" y="35208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Curved Connector 67">
            <a:extLst>
              <a:ext uri="{FF2B5EF4-FFF2-40B4-BE49-F238E27FC236}">
                <a16:creationId xmlns:a16="http://schemas.microsoft.com/office/drawing/2014/main" id="{D0361837-2CA6-D86F-2128-D8AA9B6745DF}"/>
              </a:ext>
            </a:extLst>
          </p:cNvPr>
          <p:cNvCxnSpPr>
            <a:cxnSpLocks/>
          </p:cNvCxnSpPr>
          <p:nvPr/>
        </p:nvCxnSpPr>
        <p:spPr>
          <a:xfrm>
            <a:off x="4349655" y="35208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Curved Connector 68">
            <a:extLst>
              <a:ext uri="{FF2B5EF4-FFF2-40B4-BE49-F238E27FC236}">
                <a16:creationId xmlns:a16="http://schemas.microsoft.com/office/drawing/2014/main" id="{26DFF543-897E-300D-456B-7DA91B7DB13E}"/>
              </a:ext>
            </a:extLst>
          </p:cNvPr>
          <p:cNvCxnSpPr>
            <a:cxnSpLocks/>
          </p:cNvCxnSpPr>
          <p:nvPr/>
        </p:nvCxnSpPr>
        <p:spPr>
          <a:xfrm>
            <a:off x="4702733" y="35081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urved Connector 69">
            <a:extLst>
              <a:ext uri="{FF2B5EF4-FFF2-40B4-BE49-F238E27FC236}">
                <a16:creationId xmlns:a16="http://schemas.microsoft.com/office/drawing/2014/main" id="{1B7A2EF3-88B1-8091-B239-FFB5EC90A559}"/>
              </a:ext>
            </a:extLst>
          </p:cNvPr>
          <p:cNvCxnSpPr>
            <a:cxnSpLocks/>
          </p:cNvCxnSpPr>
          <p:nvPr/>
        </p:nvCxnSpPr>
        <p:spPr>
          <a:xfrm>
            <a:off x="5014609" y="35081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Curved Connector 70">
            <a:extLst>
              <a:ext uri="{FF2B5EF4-FFF2-40B4-BE49-F238E27FC236}">
                <a16:creationId xmlns:a16="http://schemas.microsoft.com/office/drawing/2014/main" id="{DE5AEB56-1EFD-A94E-1751-585B7135EFB9}"/>
              </a:ext>
            </a:extLst>
          </p:cNvPr>
          <p:cNvCxnSpPr>
            <a:cxnSpLocks/>
          </p:cNvCxnSpPr>
          <p:nvPr/>
        </p:nvCxnSpPr>
        <p:spPr>
          <a:xfrm>
            <a:off x="5329138" y="35081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Curved Connector 71">
            <a:extLst>
              <a:ext uri="{FF2B5EF4-FFF2-40B4-BE49-F238E27FC236}">
                <a16:creationId xmlns:a16="http://schemas.microsoft.com/office/drawing/2014/main" id="{22AED9BE-AB92-1CE6-0B2F-31F557516996}"/>
              </a:ext>
            </a:extLst>
          </p:cNvPr>
          <p:cNvCxnSpPr>
            <a:cxnSpLocks/>
          </p:cNvCxnSpPr>
          <p:nvPr/>
        </p:nvCxnSpPr>
        <p:spPr>
          <a:xfrm>
            <a:off x="5641014" y="35081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ED65F1F7-ABB7-A023-AA28-E4BC27461985}"/>
              </a:ext>
            </a:extLst>
          </p:cNvPr>
          <p:cNvCxnSpPr>
            <a:cxnSpLocks/>
          </p:cNvCxnSpPr>
          <p:nvPr/>
        </p:nvCxnSpPr>
        <p:spPr>
          <a:xfrm>
            <a:off x="5936664" y="35220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urved Connector 73">
            <a:extLst>
              <a:ext uri="{FF2B5EF4-FFF2-40B4-BE49-F238E27FC236}">
                <a16:creationId xmlns:a16="http://schemas.microsoft.com/office/drawing/2014/main" id="{E35FE724-D7EC-D56B-3704-C71BD7F988BF}"/>
              </a:ext>
            </a:extLst>
          </p:cNvPr>
          <p:cNvCxnSpPr>
            <a:cxnSpLocks/>
          </p:cNvCxnSpPr>
          <p:nvPr/>
        </p:nvCxnSpPr>
        <p:spPr>
          <a:xfrm>
            <a:off x="6248540" y="35220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urved Connector 74">
            <a:extLst>
              <a:ext uri="{FF2B5EF4-FFF2-40B4-BE49-F238E27FC236}">
                <a16:creationId xmlns:a16="http://schemas.microsoft.com/office/drawing/2014/main" id="{E4F1C074-948E-B1EC-C1D6-4193645AEA35}"/>
              </a:ext>
            </a:extLst>
          </p:cNvPr>
          <p:cNvCxnSpPr>
            <a:cxnSpLocks/>
          </p:cNvCxnSpPr>
          <p:nvPr/>
        </p:nvCxnSpPr>
        <p:spPr>
          <a:xfrm>
            <a:off x="6563069" y="35220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0CD554B-6C63-C6BE-14C7-E9B38E33F7F0}"/>
              </a:ext>
            </a:extLst>
          </p:cNvPr>
          <p:cNvSpPr txBox="1"/>
          <p:nvPr/>
        </p:nvSpPr>
        <p:spPr>
          <a:xfrm>
            <a:off x="7321643" y="3954195"/>
            <a:ext cx="4114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FR" dirty="0"/>
              <a:t>”cannot be in ‘n’ after 5 time units”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3F942892-D1ED-7ED9-351B-A85E4D3D8555}"/>
              </a:ext>
            </a:extLst>
          </p:cNvPr>
          <p:cNvSpPr/>
          <p:nvPr/>
        </p:nvSpPr>
        <p:spPr>
          <a:xfrm>
            <a:off x="890597" y="1278027"/>
            <a:ext cx="1173250" cy="117325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FR" sz="4000" dirty="0">
                <a:solidFill>
                  <a:schemeClr val="tx1"/>
                </a:solidFill>
              </a:rPr>
              <a:t>n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1563ABF8-3B03-6C23-ED3F-46CD34DD0835}"/>
              </a:ext>
            </a:extLst>
          </p:cNvPr>
          <p:cNvSpPr/>
          <p:nvPr/>
        </p:nvSpPr>
        <p:spPr>
          <a:xfrm>
            <a:off x="5399240" y="1278027"/>
            <a:ext cx="1173250" cy="117325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FR" sz="40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57" name="Line 5">
            <a:extLst>
              <a:ext uri="{FF2B5EF4-FFF2-40B4-BE49-F238E27FC236}">
                <a16:creationId xmlns:a16="http://schemas.microsoft.com/office/drawing/2014/main" id="{7D2F13E9-056F-0D28-A145-455AA0A6145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63848" y="1864652"/>
            <a:ext cx="3335392" cy="1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cxnSp>
        <p:nvCxnSpPr>
          <p:cNvPr id="91" name="Curved Connector 90">
            <a:extLst>
              <a:ext uri="{FF2B5EF4-FFF2-40B4-BE49-F238E27FC236}">
                <a16:creationId xmlns:a16="http://schemas.microsoft.com/office/drawing/2014/main" id="{EFE6C3A1-4E87-00C6-541C-3C8FF989B9D1}"/>
              </a:ext>
            </a:extLst>
          </p:cNvPr>
          <p:cNvCxnSpPr>
            <a:cxnSpLocks/>
            <a:stCxn id="55" idx="7"/>
            <a:endCxn id="55" idx="5"/>
          </p:cNvCxnSpPr>
          <p:nvPr/>
        </p:nvCxnSpPr>
        <p:spPr>
          <a:xfrm rot="16200000" flipH="1">
            <a:off x="5985865" y="1864652"/>
            <a:ext cx="829614" cy="12700"/>
          </a:xfrm>
          <a:prstGeom prst="curvedConnector5">
            <a:avLst>
              <a:gd name="adj1" fmla="val -27555"/>
              <a:gd name="adj2" fmla="val 9685291"/>
              <a:gd name="adj3" fmla="val 127555"/>
            </a:avLst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6">
            <a:extLst>
              <a:ext uri="{FF2B5EF4-FFF2-40B4-BE49-F238E27FC236}">
                <a16:creationId xmlns:a16="http://schemas.microsoft.com/office/drawing/2014/main" id="{2313C33E-B54F-02BE-DB25-7EA812A85B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920" y="1998639"/>
            <a:ext cx="823944" cy="400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l"/>
            <a:r>
              <a:rPr lang="en-US" altLang="x-none" sz="2000" i="1" dirty="0">
                <a:solidFill>
                  <a:srgbClr val="FF0000"/>
                </a:solidFill>
                <a:latin typeface="Tahoma" charset="0"/>
              </a:rPr>
              <a:t>x&lt;=5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26F501D-D875-5E61-71C5-20F8AD711D92}"/>
              </a:ext>
            </a:extLst>
          </p:cNvPr>
          <p:cNvSpPr txBox="1"/>
          <p:nvPr/>
        </p:nvSpPr>
        <p:spPr>
          <a:xfrm>
            <a:off x="2430777" y="1495320"/>
            <a:ext cx="484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/>
              <a:t>T</a:t>
            </a:r>
            <a:r>
              <a:rPr lang="en-FR" i="1" dirty="0"/>
              <a:t>1</a:t>
            </a:r>
            <a:r>
              <a:rPr lang="en-FR" dirty="0"/>
              <a:t>: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4BD666C3-FCE6-E8EE-088F-3ACA270A95EA}"/>
              </a:ext>
            </a:extLst>
          </p:cNvPr>
          <p:cNvSpPr txBox="1"/>
          <p:nvPr/>
        </p:nvSpPr>
        <p:spPr>
          <a:xfrm>
            <a:off x="6859307" y="648866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5</a:t>
            </a:r>
          </a:p>
        </p:txBody>
      </p: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7B350462-4374-668C-A923-8C42BF1D174C}"/>
              </a:ext>
            </a:extLst>
          </p:cNvPr>
          <p:cNvCxnSpPr>
            <a:cxnSpLocks/>
          </p:cNvCxnSpPr>
          <p:nvPr/>
        </p:nvCxnSpPr>
        <p:spPr>
          <a:xfrm>
            <a:off x="6863925" y="2213530"/>
            <a:ext cx="0" cy="4561233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0" name="TextBox 99">
            <a:extLst>
              <a:ext uri="{FF2B5EF4-FFF2-40B4-BE49-F238E27FC236}">
                <a16:creationId xmlns:a16="http://schemas.microsoft.com/office/drawing/2014/main" id="{96AA7994-AE5E-48D2-D5BD-09D47E67E011}"/>
              </a:ext>
            </a:extLst>
          </p:cNvPr>
          <p:cNvSpPr txBox="1"/>
          <p:nvPr/>
        </p:nvSpPr>
        <p:spPr>
          <a:xfrm>
            <a:off x="20007" y="3185938"/>
            <a:ext cx="4667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4000" dirty="0">
                <a:solidFill>
                  <a:schemeClr val="tx1"/>
                </a:solidFill>
              </a:rPr>
              <a:t>n</a:t>
            </a:r>
            <a:endParaRPr lang="en-FR" sz="4000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F043F8A2-4DDC-B4CE-7913-E1E8DF31B2B8}"/>
              </a:ext>
            </a:extLst>
          </p:cNvPr>
          <p:cNvSpPr txBox="1"/>
          <p:nvPr/>
        </p:nvSpPr>
        <p:spPr>
          <a:xfrm>
            <a:off x="1537590" y="136525"/>
            <a:ext cx="81755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2800" dirty="0"/>
              <a:t>Deriving The Most Useful Pattern in Timed Automata</a:t>
            </a:r>
          </a:p>
        </p:txBody>
      </p:sp>
    </p:spTree>
    <p:extLst>
      <p:ext uri="{BB962C8B-B14F-4D97-AF65-F5344CB8AC3E}">
        <p14:creationId xmlns:p14="http://schemas.microsoft.com/office/powerpoint/2010/main" val="5448823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87C72A-3FD6-8E05-F78F-AC5B271301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9FAC0E-FB17-ECFF-641D-74D1BBC4E4CE}"/>
              </a:ext>
            </a:extLst>
          </p:cNvPr>
          <p:cNvSpPr/>
          <p:nvPr/>
        </p:nvSpPr>
        <p:spPr>
          <a:xfrm>
            <a:off x="6859307" y="2707343"/>
            <a:ext cx="4859224" cy="1960552"/>
          </a:xfrm>
          <a:prstGeom prst="rect">
            <a:avLst/>
          </a:prstGeom>
          <a:solidFill>
            <a:schemeClr val="accent2">
              <a:lumMod val="40000"/>
              <a:lumOff val="60000"/>
              <a:alpha val="32144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84BAB4-38E7-2B0A-9AE1-0CD512D93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A83FF0-206C-6B1B-7AD4-5DF039C43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B82C9-2647-17E1-031D-7F98C6161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17</a:t>
            </a:fld>
            <a:endParaRPr lang="en-FR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9F9AB62-88DA-5824-2727-6C446BA1C3BF}"/>
              </a:ext>
            </a:extLst>
          </p:cNvPr>
          <p:cNvCxnSpPr>
            <a:cxnSpLocks/>
          </p:cNvCxnSpPr>
          <p:nvPr/>
        </p:nvCxnSpPr>
        <p:spPr>
          <a:xfrm>
            <a:off x="838200" y="3546229"/>
            <a:ext cx="11036274" cy="0"/>
          </a:xfrm>
          <a:prstGeom prst="straightConnector1">
            <a:avLst/>
          </a:prstGeom>
          <a:ln w="3175">
            <a:solidFill>
              <a:schemeClr val="tx1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66D13F6-F829-A525-75C5-57D325C42D09}"/>
              </a:ext>
            </a:extLst>
          </p:cNvPr>
          <p:cNvSpPr txBox="1"/>
          <p:nvPr/>
        </p:nvSpPr>
        <p:spPr>
          <a:xfrm>
            <a:off x="11558493" y="3070964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time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AAB791-B7B2-23A5-FCB1-6689A164F89E}"/>
              </a:ext>
            </a:extLst>
          </p:cNvPr>
          <p:cNvSpPr txBox="1"/>
          <p:nvPr/>
        </p:nvSpPr>
        <p:spPr>
          <a:xfrm>
            <a:off x="11813323" y="3361563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∞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0B7EDB-291E-335A-E0E3-8A08474F64D0}"/>
              </a:ext>
            </a:extLst>
          </p:cNvPr>
          <p:cNvSpPr txBox="1"/>
          <p:nvPr/>
        </p:nvSpPr>
        <p:spPr>
          <a:xfrm>
            <a:off x="546369" y="336156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0</a:t>
            </a:r>
          </a:p>
        </p:txBody>
      </p:sp>
      <p:sp>
        <p:nvSpPr>
          <p:cNvPr id="25" name="Line 30">
            <a:extLst>
              <a:ext uri="{FF2B5EF4-FFF2-40B4-BE49-F238E27FC236}">
                <a16:creationId xmlns:a16="http://schemas.microsoft.com/office/drawing/2014/main" id="{65099D06-0F6D-EFD4-7D43-7BCFE320088A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4254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6" name="Line 30">
            <a:extLst>
              <a:ext uri="{FF2B5EF4-FFF2-40B4-BE49-F238E27FC236}">
                <a16:creationId xmlns:a16="http://schemas.microsoft.com/office/drawing/2014/main" id="{7AA8A648-3EF6-0428-DA27-B62380B5D33E}"/>
              </a:ext>
            </a:extLst>
          </p:cNvPr>
          <p:cNvSpPr>
            <a:spLocks noChangeShapeType="1"/>
          </p:cNvSpPr>
          <p:nvPr/>
        </p:nvSpPr>
        <p:spPr bwMode="auto">
          <a:xfrm>
            <a:off x="4061315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9" name="Line 30">
            <a:extLst>
              <a:ext uri="{FF2B5EF4-FFF2-40B4-BE49-F238E27FC236}">
                <a16:creationId xmlns:a16="http://schemas.microsoft.com/office/drawing/2014/main" id="{E1B5D2CC-936F-4C27-DBDA-6B4656940733}"/>
              </a:ext>
            </a:extLst>
          </p:cNvPr>
          <p:cNvSpPr>
            <a:spLocks noChangeShapeType="1"/>
          </p:cNvSpPr>
          <p:nvPr/>
        </p:nvSpPr>
        <p:spPr bwMode="auto">
          <a:xfrm>
            <a:off x="3390069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0" name="Line 30">
            <a:extLst>
              <a:ext uri="{FF2B5EF4-FFF2-40B4-BE49-F238E27FC236}">
                <a16:creationId xmlns:a16="http://schemas.microsoft.com/office/drawing/2014/main" id="{00EEBC7C-02F7-A81A-057B-B2A68D67E242}"/>
              </a:ext>
            </a:extLst>
          </p:cNvPr>
          <p:cNvSpPr>
            <a:spLocks noChangeShapeType="1"/>
          </p:cNvSpPr>
          <p:nvPr/>
        </p:nvSpPr>
        <p:spPr bwMode="auto">
          <a:xfrm>
            <a:off x="4364402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Line 30">
            <a:extLst>
              <a:ext uri="{FF2B5EF4-FFF2-40B4-BE49-F238E27FC236}">
                <a16:creationId xmlns:a16="http://schemas.microsoft.com/office/drawing/2014/main" id="{65377558-7966-04D3-D276-8D0CCCA0D7AC}"/>
              </a:ext>
            </a:extLst>
          </p:cNvPr>
          <p:cNvSpPr>
            <a:spLocks noChangeShapeType="1"/>
          </p:cNvSpPr>
          <p:nvPr/>
        </p:nvSpPr>
        <p:spPr bwMode="auto">
          <a:xfrm>
            <a:off x="5630692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2" name="Line 30">
            <a:extLst>
              <a:ext uri="{FF2B5EF4-FFF2-40B4-BE49-F238E27FC236}">
                <a16:creationId xmlns:a16="http://schemas.microsoft.com/office/drawing/2014/main" id="{E4A81A37-DB5D-B4B2-E716-0BF8FA33510D}"/>
              </a:ext>
            </a:extLst>
          </p:cNvPr>
          <p:cNvSpPr>
            <a:spLocks noChangeShapeType="1"/>
          </p:cNvSpPr>
          <p:nvPr/>
        </p:nvSpPr>
        <p:spPr bwMode="auto">
          <a:xfrm>
            <a:off x="5957753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3" name="Line 30">
            <a:extLst>
              <a:ext uri="{FF2B5EF4-FFF2-40B4-BE49-F238E27FC236}">
                <a16:creationId xmlns:a16="http://schemas.microsoft.com/office/drawing/2014/main" id="{4CB4ED28-AC72-BAED-CEB0-DD56B3F9E333}"/>
              </a:ext>
            </a:extLst>
          </p:cNvPr>
          <p:cNvSpPr>
            <a:spLocks noChangeShapeType="1"/>
          </p:cNvSpPr>
          <p:nvPr/>
        </p:nvSpPr>
        <p:spPr bwMode="auto">
          <a:xfrm>
            <a:off x="4663209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4" name="Line 30">
            <a:extLst>
              <a:ext uri="{FF2B5EF4-FFF2-40B4-BE49-F238E27FC236}">
                <a16:creationId xmlns:a16="http://schemas.microsoft.com/office/drawing/2014/main" id="{321C1A5C-8EF1-CFDA-2642-7AFE18FFC28E}"/>
              </a:ext>
            </a:extLst>
          </p:cNvPr>
          <p:cNvSpPr>
            <a:spLocks noChangeShapeType="1"/>
          </p:cNvSpPr>
          <p:nvPr/>
        </p:nvSpPr>
        <p:spPr bwMode="auto">
          <a:xfrm>
            <a:off x="4959447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5" name="Line 30">
            <a:extLst>
              <a:ext uri="{FF2B5EF4-FFF2-40B4-BE49-F238E27FC236}">
                <a16:creationId xmlns:a16="http://schemas.microsoft.com/office/drawing/2014/main" id="{A783F44B-AF49-49D9-C1AF-02901DE29397}"/>
              </a:ext>
            </a:extLst>
          </p:cNvPr>
          <p:cNvSpPr>
            <a:spLocks noChangeShapeType="1"/>
          </p:cNvSpPr>
          <p:nvPr/>
        </p:nvSpPr>
        <p:spPr bwMode="auto">
          <a:xfrm>
            <a:off x="5286507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6" name="Line 30">
            <a:extLst>
              <a:ext uri="{FF2B5EF4-FFF2-40B4-BE49-F238E27FC236}">
                <a16:creationId xmlns:a16="http://schemas.microsoft.com/office/drawing/2014/main" id="{B04205B4-36F6-81C6-18EE-DF0E8B457E7C}"/>
              </a:ext>
            </a:extLst>
          </p:cNvPr>
          <p:cNvSpPr>
            <a:spLocks noChangeShapeType="1"/>
          </p:cNvSpPr>
          <p:nvPr/>
        </p:nvSpPr>
        <p:spPr bwMode="auto">
          <a:xfrm>
            <a:off x="6260840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9" name="Line 30">
            <a:extLst>
              <a:ext uri="{FF2B5EF4-FFF2-40B4-BE49-F238E27FC236}">
                <a16:creationId xmlns:a16="http://schemas.microsoft.com/office/drawing/2014/main" id="{B80D145B-2B59-EB7A-4F4C-C2F765113D4D}"/>
              </a:ext>
            </a:extLst>
          </p:cNvPr>
          <p:cNvSpPr>
            <a:spLocks noChangeShapeType="1"/>
          </p:cNvSpPr>
          <p:nvPr/>
        </p:nvSpPr>
        <p:spPr bwMode="auto">
          <a:xfrm>
            <a:off x="6572490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0" name="Line 30">
            <a:extLst>
              <a:ext uri="{FF2B5EF4-FFF2-40B4-BE49-F238E27FC236}">
                <a16:creationId xmlns:a16="http://schemas.microsoft.com/office/drawing/2014/main" id="{2B6BA8EC-E1F7-DE8D-C0F1-61B3ED9C1EF2}"/>
              </a:ext>
            </a:extLst>
          </p:cNvPr>
          <p:cNvSpPr>
            <a:spLocks noChangeShapeType="1"/>
          </p:cNvSpPr>
          <p:nvPr/>
        </p:nvSpPr>
        <p:spPr bwMode="auto">
          <a:xfrm>
            <a:off x="6868728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B8DDF8AD-E313-C613-2464-8A8E2399EE47}"/>
              </a:ext>
            </a:extLst>
          </p:cNvPr>
          <p:cNvCxnSpPr>
            <a:cxnSpLocks/>
          </p:cNvCxnSpPr>
          <p:nvPr/>
        </p:nvCxnSpPr>
        <p:spPr>
          <a:xfrm>
            <a:off x="857035" y="35271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Curved Connector 57">
            <a:extLst>
              <a:ext uri="{FF2B5EF4-FFF2-40B4-BE49-F238E27FC236}">
                <a16:creationId xmlns:a16="http://schemas.microsoft.com/office/drawing/2014/main" id="{CB3810BE-1767-4E96-0ACB-6239449740AE}"/>
              </a:ext>
            </a:extLst>
          </p:cNvPr>
          <p:cNvCxnSpPr>
            <a:cxnSpLocks/>
          </p:cNvCxnSpPr>
          <p:nvPr/>
        </p:nvCxnSpPr>
        <p:spPr>
          <a:xfrm>
            <a:off x="1168911" y="35271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2989AC28-DE0F-3270-7F22-037C9D00C229}"/>
              </a:ext>
            </a:extLst>
          </p:cNvPr>
          <p:cNvCxnSpPr>
            <a:cxnSpLocks/>
          </p:cNvCxnSpPr>
          <p:nvPr/>
        </p:nvCxnSpPr>
        <p:spPr>
          <a:xfrm>
            <a:off x="1483440" y="35271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Curved Connector 59">
            <a:extLst>
              <a:ext uri="{FF2B5EF4-FFF2-40B4-BE49-F238E27FC236}">
                <a16:creationId xmlns:a16="http://schemas.microsoft.com/office/drawing/2014/main" id="{A29F6DEF-0679-7AD2-83F1-67F236AB5C59}"/>
              </a:ext>
            </a:extLst>
          </p:cNvPr>
          <p:cNvCxnSpPr>
            <a:cxnSpLocks/>
          </p:cNvCxnSpPr>
          <p:nvPr/>
        </p:nvCxnSpPr>
        <p:spPr>
          <a:xfrm>
            <a:off x="1795316" y="35271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Curved Connector 60">
            <a:extLst>
              <a:ext uri="{FF2B5EF4-FFF2-40B4-BE49-F238E27FC236}">
                <a16:creationId xmlns:a16="http://schemas.microsoft.com/office/drawing/2014/main" id="{3FB81FD2-427B-1042-0003-3C23CB40BEAC}"/>
              </a:ext>
            </a:extLst>
          </p:cNvPr>
          <p:cNvCxnSpPr>
            <a:cxnSpLocks/>
          </p:cNvCxnSpPr>
          <p:nvPr/>
        </p:nvCxnSpPr>
        <p:spPr>
          <a:xfrm>
            <a:off x="2148394" y="35144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Curved Connector 61">
            <a:extLst>
              <a:ext uri="{FF2B5EF4-FFF2-40B4-BE49-F238E27FC236}">
                <a16:creationId xmlns:a16="http://schemas.microsoft.com/office/drawing/2014/main" id="{6F88EF00-FFDB-2442-0C0A-166DA2990272}"/>
              </a:ext>
            </a:extLst>
          </p:cNvPr>
          <p:cNvCxnSpPr>
            <a:cxnSpLocks/>
          </p:cNvCxnSpPr>
          <p:nvPr/>
        </p:nvCxnSpPr>
        <p:spPr>
          <a:xfrm>
            <a:off x="2460270" y="35144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>
            <a:extLst>
              <a:ext uri="{FF2B5EF4-FFF2-40B4-BE49-F238E27FC236}">
                <a16:creationId xmlns:a16="http://schemas.microsoft.com/office/drawing/2014/main" id="{3E74CA7A-C20D-33A9-C162-44552D74F9B8}"/>
              </a:ext>
            </a:extLst>
          </p:cNvPr>
          <p:cNvCxnSpPr>
            <a:cxnSpLocks/>
          </p:cNvCxnSpPr>
          <p:nvPr/>
        </p:nvCxnSpPr>
        <p:spPr>
          <a:xfrm>
            <a:off x="2774799" y="35144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Curved Connector 63">
            <a:extLst>
              <a:ext uri="{FF2B5EF4-FFF2-40B4-BE49-F238E27FC236}">
                <a16:creationId xmlns:a16="http://schemas.microsoft.com/office/drawing/2014/main" id="{815571FC-F11A-7300-8010-DD8333A08967}"/>
              </a:ext>
            </a:extLst>
          </p:cNvPr>
          <p:cNvCxnSpPr>
            <a:cxnSpLocks/>
          </p:cNvCxnSpPr>
          <p:nvPr/>
        </p:nvCxnSpPr>
        <p:spPr>
          <a:xfrm>
            <a:off x="3086675" y="35144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>
            <a:extLst>
              <a:ext uri="{FF2B5EF4-FFF2-40B4-BE49-F238E27FC236}">
                <a16:creationId xmlns:a16="http://schemas.microsoft.com/office/drawing/2014/main" id="{5F0E1448-5B72-206C-3AEA-691B1110C5C6}"/>
              </a:ext>
            </a:extLst>
          </p:cNvPr>
          <p:cNvCxnSpPr>
            <a:cxnSpLocks/>
          </p:cNvCxnSpPr>
          <p:nvPr/>
        </p:nvCxnSpPr>
        <p:spPr>
          <a:xfrm>
            <a:off x="3411374" y="35208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Curved Connector 65">
            <a:extLst>
              <a:ext uri="{FF2B5EF4-FFF2-40B4-BE49-F238E27FC236}">
                <a16:creationId xmlns:a16="http://schemas.microsoft.com/office/drawing/2014/main" id="{6EFE05FE-4E32-F9CF-C026-550674BFC0D5}"/>
              </a:ext>
            </a:extLst>
          </p:cNvPr>
          <p:cNvCxnSpPr>
            <a:cxnSpLocks/>
          </p:cNvCxnSpPr>
          <p:nvPr/>
        </p:nvCxnSpPr>
        <p:spPr>
          <a:xfrm>
            <a:off x="3723250" y="35208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urved Connector 66">
            <a:extLst>
              <a:ext uri="{FF2B5EF4-FFF2-40B4-BE49-F238E27FC236}">
                <a16:creationId xmlns:a16="http://schemas.microsoft.com/office/drawing/2014/main" id="{B89B0967-D77F-0BA7-28FE-05ED9325035A}"/>
              </a:ext>
            </a:extLst>
          </p:cNvPr>
          <p:cNvCxnSpPr>
            <a:cxnSpLocks/>
          </p:cNvCxnSpPr>
          <p:nvPr/>
        </p:nvCxnSpPr>
        <p:spPr>
          <a:xfrm>
            <a:off x="4037779" y="35208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Curved Connector 67">
            <a:extLst>
              <a:ext uri="{FF2B5EF4-FFF2-40B4-BE49-F238E27FC236}">
                <a16:creationId xmlns:a16="http://schemas.microsoft.com/office/drawing/2014/main" id="{9D1B59CA-C026-44AF-BC48-844AF177880F}"/>
              </a:ext>
            </a:extLst>
          </p:cNvPr>
          <p:cNvCxnSpPr>
            <a:cxnSpLocks/>
          </p:cNvCxnSpPr>
          <p:nvPr/>
        </p:nvCxnSpPr>
        <p:spPr>
          <a:xfrm>
            <a:off x="4349655" y="35208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Curved Connector 68">
            <a:extLst>
              <a:ext uri="{FF2B5EF4-FFF2-40B4-BE49-F238E27FC236}">
                <a16:creationId xmlns:a16="http://schemas.microsoft.com/office/drawing/2014/main" id="{5912A723-2A87-CAF0-A5A0-2FD0D937EF6E}"/>
              </a:ext>
            </a:extLst>
          </p:cNvPr>
          <p:cNvCxnSpPr>
            <a:cxnSpLocks/>
          </p:cNvCxnSpPr>
          <p:nvPr/>
        </p:nvCxnSpPr>
        <p:spPr>
          <a:xfrm>
            <a:off x="4702733" y="35081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urved Connector 69">
            <a:extLst>
              <a:ext uri="{FF2B5EF4-FFF2-40B4-BE49-F238E27FC236}">
                <a16:creationId xmlns:a16="http://schemas.microsoft.com/office/drawing/2014/main" id="{C00971E1-A35C-B7EA-4B4C-A8C6731799C9}"/>
              </a:ext>
            </a:extLst>
          </p:cNvPr>
          <p:cNvCxnSpPr>
            <a:cxnSpLocks/>
          </p:cNvCxnSpPr>
          <p:nvPr/>
        </p:nvCxnSpPr>
        <p:spPr>
          <a:xfrm>
            <a:off x="5014609" y="35081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Curved Connector 70">
            <a:extLst>
              <a:ext uri="{FF2B5EF4-FFF2-40B4-BE49-F238E27FC236}">
                <a16:creationId xmlns:a16="http://schemas.microsoft.com/office/drawing/2014/main" id="{D5276B5E-73C1-11E2-767C-87A3CA43F7A4}"/>
              </a:ext>
            </a:extLst>
          </p:cNvPr>
          <p:cNvCxnSpPr>
            <a:cxnSpLocks/>
          </p:cNvCxnSpPr>
          <p:nvPr/>
        </p:nvCxnSpPr>
        <p:spPr>
          <a:xfrm>
            <a:off x="5329138" y="35081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Curved Connector 71">
            <a:extLst>
              <a:ext uri="{FF2B5EF4-FFF2-40B4-BE49-F238E27FC236}">
                <a16:creationId xmlns:a16="http://schemas.microsoft.com/office/drawing/2014/main" id="{0BD04EFE-2F2A-A11B-8E36-726E2631FEBD}"/>
              </a:ext>
            </a:extLst>
          </p:cNvPr>
          <p:cNvCxnSpPr>
            <a:cxnSpLocks/>
          </p:cNvCxnSpPr>
          <p:nvPr/>
        </p:nvCxnSpPr>
        <p:spPr>
          <a:xfrm>
            <a:off x="5641014" y="35081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AD9DFB15-327D-BE67-7CA6-8DB0A38FD968}"/>
              </a:ext>
            </a:extLst>
          </p:cNvPr>
          <p:cNvCxnSpPr>
            <a:cxnSpLocks/>
          </p:cNvCxnSpPr>
          <p:nvPr/>
        </p:nvCxnSpPr>
        <p:spPr>
          <a:xfrm>
            <a:off x="5936664" y="35220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urved Connector 73">
            <a:extLst>
              <a:ext uri="{FF2B5EF4-FFF2-40B4-BE49-F238E27FC236}">
                <a16:creationId xmlns:a16="http://schemas.microsoft.com/office/drawing/2014/main" id="{21A1F377-5B2C-E8F2-41C6-35C42D757592}"/>
              </a:ext>
            </a:extLst>
          </p:cNvPr>
          <p:cNvCxnSpPr>
            <a:cxnSpLocks/>
          </p:cNvCxnSpPr>
          <p:nvPr/>
        </p:nvCxnSpPr>
        <p:spPr>
          <a:xfrm>
            <a:off x="6248540" y="35220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urved Connector 74">
            <a:extLst>
              <a:ext uri="{FF2B5EF4-FFF2-40B4-BE49-F238E27FC236}">
                <a16:creationId xmlns:a16="http://schemas.microsoft.com/office/drawing/2014/main" id="{B29CF1BC-2D59-0BC8-8310-563E6E0DCE73}"/>
              </a:ext>
            </a:extLst>
          </p:cNvPr>
          <p:cNvCxnSpPr>
            <a:cxnSpLocks/>
          </p:cNvCxnSpPr>
          <p:nvPr/>
        </p:nvCxnSpPr>
        <p:spPr>
          <a:xfrm>
            <a:off x="6563069" y="35220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9BB0BCB-C22D-5C58-0460-3058BD008D44}"/>
              </a:ext>
            </a:extLst>
          </p:cNvPr>
          <p:cNvSpPr txBox="1"/>
          <p:nvPr/>
        </p:nvSpPr>
        <p:spPr>
          <a:xfrm>
            <a:off x="7321643" y="3954195"/>
            <a:ext cx="4114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FR" dirty="0"/>
              <a:t>”cannot be in ‘n’ if x &gt; 5 time units”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6A7FE3E-A739-6AEE-835B-2848468833AA}"/>
              </a:ext>
            </a:extLst>
          </p:cNvPr>
          <p:cNvSpPr txBox="1"/>
          <p:nvPr/>
        </p:nvSpPr>
        <p:spPr>
          <a:xfrm>
            <a:off x="7053414" y="5031516"/>
            <a:ext cx="51385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/>
              <a:t>E</a:t>
            </a:r>
            <a:r>
              <a:rPr lang="en-FR" sz="2400" b="1" dirty="0"/>
              <a:t>ffectivelly models that </a:t>
            </a:r>
          </a:p>
          <a:p>
            <a:r>
              <a:rPr lang="en-FR" sz="2400" b="1" dirty="0"/>
              <a:t>to get from n to m </a:t>
            </a:r>
          </a:p>
          <a:p>
            <a:r>
              <a:rPr lang="en-FR" sz="2400" b="1" dirty="0"/>
              <a:t>we take between 2 and 5 time units.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962822E9-515C-2019-3119-599E9C91F710}"/>
              </a:ext>
            </a:extLst>
          </p:cNvPr>
          <p:cNvSpPr/>
          <p:nvPr/>
        </p:nvSpPr>
        <p:spPr>
          <a:xfrm>
            <a:off x="890597" y="1278027"/>
            <a:ext cx="1173250" cy="117325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FR" sz="4000" dirty="0">
                <a:solidFill>
                  <a:schemeClr val="tx1"/>
                </a:solidFill>
              </a:rPr>
              <a:t>n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55A4D86B-930F-C221-EC19-9C97A14407F9}"/>
              </a:ext>
            </a:extLst>
          </p:cNvPr>
          <p:cNvSpPr/>
          <p:nvPr/>
        </p:nvSpPr>
        <p:spPr>
          <a:xfrm>
            <a:off x="5399240" y="1278027"/>
            <a:ext cx="1173250" cy="117325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FR" sz="40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45" name="Line 5">
            <a:extLst>
              <a:ext uri="{FF2B5EF4-FFF2-40B4-BE49-F238E27FC236}">
                <a16:creationId xmlns:a16="http://schemas.microsoft.com/office/drawing/2014/main" id="{9BAE3123-53EF-E030-958A-8F85C371249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63848" y="1864652"/>
            <a:ext cx="3335392" cy="1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5DCF30C3-EBB9-6A2B-1EB6-32F23D85F9AC}"/>
              </a:ext>
            </a:extLst>
          </p:cNvPr>
          <p:cNvCxnSpPr>
            <a:cxnSpLocks/>
            <a:stCxn id="44" idx="7"/>
            <a:endCxn id="44" idx="5"/>
          </p:cNvCxnSpPr>
          <p:nvPr/>
        </p:nvCxnSpPr>
        <p:spPr>
          <a:xfrm rot="16200000" flipH="1">
            <a:off x="5985865" y="1864652"/>
            <a:ext cx="829614" cy="12700"/>
          </a:xfrm>
          <a:prstGeom prst="curvedConnector5">
            <a:avLst>
              <a:gd name="adj1" fmla="val -27555"/>
              <a:gd name="adj2" fmla="val 9685291"/>
              <a:gd name="adj3" fmla="val 127555"/>
            </a:avLst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ectangle 26">
            <a:extLst>
              <a:ext uri="{FF2B5EF4-FFF2-40B4-BE49-F238E27FC236}">
                <a16:creationId xmlns:a16="http://schemas.microsoft.com/office/drawing/2014/main" id="{5B4C3EF6-68A2-926D-CEA8-FE84CD0CF6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920" y="1998639"/>
            <a:ext cx="823944" cy="400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l"/>
            <a:r>
              <a:rPr lang="en-US" altLang="x-none" sz="2000" dirty="0">
                <a:latin typeface="Tahoma" charset="0"/>
              </a:rPr>
              <a:t>x&lt;=5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98CC635-D55D-168F-F38F-B34F182E891C}"/>
              </a:ext>
            </a:extLst>
          </p:cNvPr>
          <p:cNvSpPr txBox="1"/>
          <p:nvPr/>
        </p:nvSpPr>
        <p:spPr>
          <a:xfrm>
            <a:off x="2430777" y="149532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/>
              <a:t>T</a:t>
            </a:r>
            <a:r>
              <a:rPr lang="en-FR" i="1" dirty="0"/>
              <a:t>1</a:t>
            </a:r>
            <a:r>
              <a:rPr lang="en-FR" dirty="0"/>
              <a:t>: </a:t>
            </a:r>
            <a:r>
              <a:rPr lang="en-FR" dirty="0">
                <a:solidFill>
                  <a:srgbClr val="FF0000"/>
                </a:solidFill>
              </a:rPr>
              <a:t>[x &gt; 2]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969C63F-02D9-0A04-F6CB-51E5848CEC07}"/>
              </a:ext>
            </a:extLst>
          </p:cNvPr>
          <p:cNvCxnSpPr>
            <a:cxnSpLocks/>
          </p:cNvCxnSpPr>
          <p:nvPr/>
        </p:nvCxnSpPr>
        <p:spPr>
          <a:xfrm>
            <a:off x="3398353" y="2213530"/>
            <a:ext cx="0" cy="4561233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B18300DA-190C-129F-14CF-1D0BE0D19851}"/>
              </a:ext>
            </a:extLst>
          </p:cNvPr>
          <p:cNvSpPr txBox="1"/>
          <p:nvPr/>
        </p:nvSpPr>
        <p:spPr>
          <a:xfrm>
            <a:off x="3398353" y="6488668"/>
            <a:ext cx="30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/>
              <a:t>2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97E8F3E-19FB-4B81-DD68-CEF9656383CF}"/>
              </a:ext>
            </a:extLst>
          </p:cNvPr>
          <p:cNvSpPr txBox="1"/>
          <p:nvPr/>
        </p:nvSpPr>
        <p:spPr>
          <a:xfrm>
            <a:off x="6859307" y="648866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5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801D8343-2E6D-7571-172B-C60E740FA42C}"/>
              </a:ext>
            </a:extLst>
          </p:cNvPr>
          <p:cNvCxnSpPr>
            <a:cxnSpLocks/>
          </p:cNvCxnSpPr>
          <p:nvPr/>
        </p:nvCxnSpPr>
        <p:spPr>
          <a:xfrm>
            <a:off x="6863925" y="2213530"/>
            <a:ext cx="0" cy="4561233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116DEAD5-7388-2EEF-9813-1F3687D8636D}"/>
              </a:ext>
            </a:extLst>
          </p:cNvPr>
          <p:cNvSpPr txBox="1"/>
          <p:nvPr/>
        </p:nvSpPr>
        <p:spPr>
          <a:xfrm>
            <a:off x="20007" y="3185938"/>
            <a:ext cx="4667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4000" dirty="0">
                <a:solidFill>
                  <a:schemeClr val="tx1"/>
                </a:solidFill>
              </a:rPr>
              <a:t>n</a:t>
            </a:r>
            <a:endParaRPr lang="en-FR" sz="4000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E4B1B452-E7F9-8DCC-FC5B-5BB52A8DFFA7}"/>
              </a:ext>
            </a:extLst>
          </p:cNvPr>
          <p:cNvSpPr/>
          <p:nvPr/>
        </p:nvSpPr>
        <p:spPr>
          <a:xfrm>
            <a:off x="780890" y="3557727"/>
            <a:ext cx="2617463" cy="1110167"/>
          </a:xfrm>
          <a:prstGeom prst="rect">
            <a:avLst/>
          </a:prstGeom>
          <a:solidFill>
            <a:srgbClr val="FF0000">
              <a:alpha val="3214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/>
              <a:t> 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0273DE55-6219-A309-1407-A789773F019E}"/>
              </a:ext>
            </a:extLst>
          </p:cNvPr>
          <p:cNvSpPr txBox="1"/>
          <p:nvPr/>
        </p:nvSpPr>
        <p:spPr>
          <a:xfrm>
            <a:off x="916172" y="3558928"/>
            <a:ext cx="24109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“cannot fire the </a:t>
            </a:r>
            <a:br>
              <a:rPr lang="en-FR" dirty="0"/>
            </a:br>
            <a:r>
              <a:rPr lang="en-FR" dirty="0"/>
              <a:t>state-switch transition</a:t>
            </a:r>
            <a:br>
              <a:rPr lang="en-FR" dirty="0"/>
            </a:br>
            <a:r>
              <a:rPr lang="en-FR" dirty="0"/>
              <a:t>before 2 time units”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128DDFF-1D95-065B-DB81-1502760F16BF}"/>
              </a:ext>
            </a:extLst>
          </p:cNvPr>
          <p:cNvSpPr txBox="1"/>
          <p:nvPr/>
        </p:nvSpPr>
        <p:spPr>
          <a:xfrm>
            <a:off x="1537590" y="136525"/>
            <a:ext cx="81755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2800" dirty="0"/>
              <a:t>Deriving The Most Useful Pattern in Timed Automata</a:t>
            </a:r>
          </a:p>
        </p:txBody>
      </p:sp>
    </p:spTree>
    <p:extLst>
      <p:ext uri="{BB962C8B-B14F-4D97-AF65-F5344CB8AC3E}">
        <p14:creationId xmlns:p14="http://schemas.microsoft.com/office/powerpoint/2010/main" val="25424603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13154B-0116-AF09-565F-CBB4AA172E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7E260C6-0BD5-4A55-8EB9-C414FCEC1A3D}"/>
              </a:ext>
            </a:extLst>
          </p:cNvPr>
          <p:cNvCxnSpPr>
            <a:cxnSpLocks/>
          </p:cNvCxnSpPr>
          <p:nvPr/>
        </p:nvCxnSpPr>
        <p:spPr>
          <a:xfrm>
            <a:off x="3398353" y="2213530"/>
            <a:ext cx="0" cy="4561233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04A3F016-45D1-A0DD-6760-356705EB8AB6}"/>
              </a:ext>
            </a:extLst>
          </p:cNvPr>
          <p:cNvCxnSpPr>
            <a:cxnSpLocks/>
          </p:cNvCxnSpPr>
          <p:nvPr/>
        </p:nvCxnSpPr>
        <p:spPr>
          <a:xfrm>
            <a:off x="4663209" y="2213530"/>
            <a:ext cx="0" cy="4561233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E2505417-6835-2003-C3F2-C67F87359E41}"/>
              </a:ext>
            </a:extLst>
          </p:cNvPr>
          <p:cNvSpPr/>
          <p:nvPr/>
        </p:nvSpPr>
        <p:spPr>
          <a:xfrm>
            <a:off x="780890" y="3557727"/>
            <a:ext cx="2617463" cy="1110167"/>
          </a:xfrm>
          <a:prstGeom prst="rect">
            <a:avLst/>
          </a:prstGeom>
          <a:solidFill>
            <a:schemeClr val="accent2">
              <a:lumMod val="40000"/>
              <a:lumOff val="60000"/>
              <a:alpha val="32144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74FB9C-60D8-49D1-25B6-0FADC2F04671}"/>
              </a:ext>
            </a:extLst>
          </p:cNvPr>
          <p:cNvSpPr/>
          <p:nvPr/>
        </p:nvSpPr>
        <p:spPr>
          <a:xfrm>
            <a:off x="6859307" y="2707343"/>
            <a:ext cx="4859224" cy="1960552"/>
          </a:xfrm>
          <a:prstGeom prst="rect">
            <a:avLst/>
          </a:prstGeom>
          <a:solidFill>
            <a:schemeClr val="accent2">
              <a:lumMod val="40000"/>
              <a:lumOff val="60000"/>
              <a:alpha val="32144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0264DF-60E9-7A20-5F1E-BE24900AB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526C82-117E-B649-E7F5-339D9DC99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27DAE5-7CF0-A646-2D35-8F12AAB9C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18</a:t>
            </a:fld>
            <a:endParaRPr lang="en-FR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528937A-730B-ECDD-647C-23EB3AE95BE3}"/>
              </a:ext>
            </a:extLst>
          </p:cNvPr>
          <p:cNvCxnSpPr>
            <a:cxnSpLocks/>
          </p:cNvCxnSpPr>
          <p:nvPr/>
        </p:nvCxnSpPr>
        <p:spPr>
          <a:xfrm>
            <a:off x="838200" y="3546229"/>
            <a:ext cx="11036274" cy="0"/>
          </a:xfrm>
          <a:prstGeom prst="straightConnector1">
            <a:avLst/>
          </a:prstGeom>
          <a:ln w="3175">
            <a:solidFill>
              <a:schemeClr val="tx1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A578B47-9E88-20BE-466B-8482C19B9AE5}"/>
              </a:ext>
            </a:extLst>
          </p:cNvPr>
          <p:cNvSpPr txBox="1"/>
          <p:nvPr/>
        </p:nvSpPr>
        <p:spPr>
          <a:xfrm>
            <a:off x="11558493" y="3070964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time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10041B-CC40-EBB7-ECEA-64089779D037}"/>
              </a:ext>
            </a:extLst>
          </p:cNvPr>
          <p:cNvSpPr txBox="1"/>
          <p:nvPr/>
        </p:nvSpPr>
        <p:spPr>
          <a:xfrm>
            <a:off x="11813323" y="3361563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∞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8F1FD9-5D38-2001-BBFA-072147132DDC}"/>
              </a:ext>
            </a:extLst>
          </p:cNvPr>
          <p:cNvSpPr txBox="1"/>
          <p:nvPr/>
        </p:nvSpPr>
        <p:spPr>
          <a:xfrm>
            <a:off x="546369" y="336156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205EC1D-9824-0A53-3578-F9286D988425}"/>
              </a:ext>
            </a:extLst>
          </p:cNvPr>
          <p:cNvSpPr txBox="1"/>
          <p:nvPr/>
        </p:nvSpPr>
        <p:spPr>
          <a:xfrm>
            <a:off x="9153845" y="2015466"/>
            <a:ext cx="25646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FR" dirty="0">
                <a:solidFill>
                  <a:srgbClr val="FF0000"/>
                </a:solidFill>
              </a:rPr>
              <a:t>A&lt;&gt;Process.m -- Fails</a:t>
            </a:r>
          </a:p>
          <a:p>
            <a:r>
              <a:rPr lang="en-FR" dirty="0">
                <a:solidFill>
                  <a:srgbClr val="FF0000"/>
                </a:solidFill>
              </a:rPr>
              <a:t>A[] not deadlock -- Fails</a:t>
            </a:r>
          </a:p>
        </p:txBody>
      </p:sp>
      <p:sp>
        <p:nvSpPr>
          <p:cNvPr id="25" name="Line 30">
            <a:extLst>
              <a:ext uri="{FF2B5EF4-FFF2-40B4-BE49-F238E27FC236}">
                <a16:creationId xmlns:a16="http://schemas.microsoft.com/office/drawing/2014/main" id="{228664C4-3F40-C62E-0267-08F35EAD49A9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4254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6" name="Line 30">
            <a:extLst>
              <a:ext uri="{FF2B5EF4-FFF2-40B4-BE49-F238E27FC236}">
                <a16:creationId xmlns:a16="http://schemas.microsoft.com/office/drawing/2014/main" id="{3684F616-212F-9801-F12C-3CE3505C0220}"/>
              </a:ext>
            </a:extLst>
          </p:cNvPr>
          <p:cNvSpPr>
            <a:spLocks noChangeShapeType="1"/>
          </p:cNvSpPr>
          <p:nvPr/>
        </p:nvSpPr>
        <p:spPr bwMode="auto">
          <a:xfrm>
            <a:off x="4061315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9" name="Line 30">
            <a:extLst>
              <a:ext uri="{FF2B5EF4-FFF2-40B4-BE49-F238E27FC236}">
                <a16:creationId xmlns:a16="http://schemas.microsoft.com/office/drawing/2014/main" id="{AE162D6B-ACF4-EB1B-F2C6-EB34CDF8CA37}"/>
              </a:ext>
            </a:extLst>
          </p:cNvPr>
          <p:cNvSpPr>
            <a:spLocks noChangeShapeType="1"/>
          </p:cNvSpPr>
          <p:nvPr/>
        </p:nvSpPr>
        <p:spPr bwMode="auto">
          <a:xfrm>
            <a:off x="3390069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0" name="Line 30">
            <a:extLst>
              <a:ext uri="{FF2B5EF4-FFF2-40B4-BE49-F238E27FC236}">
                <a16:creationId xmlns:a16="http://schemas.microsoft.com/office/drawing/2014/main" id="{98460756-BD14-4AD5-B986-5D1D51E86645}"/>
              </a:ext>
            </a:extLst>
          </p:cNvPr>
          <p:cNvSpPr>
            <a:spLocks noChangeShapeType="1"/>
          </p:cNvSpPr>
          <p:nvPr/>
        </p:nvSpPr>
        <p:spPr bwMode="auto">
          <a:xfrm>
            <a:off x="4364402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Line 30">
            <a:extLst>
              <a:ext uri="{FF2B5EF4-FFF2-40B4-BE49-F238E27FC236}">
                <a16:creationId xmlns:a16="http://schemas.microsoft.com/office/drawing/2014/main" id="{113F1499-EC0F-1E08-E95E-187EB2EF6042}"/>
              </a:ext>
            </a:extLst>
          </p:cNvPr>
          <p:cNvSpPr>
            <a:spLocks noChangeShapeType="1"/>
          </p:cNvSpPr>
          <p:nvPr/>
        </p:nvSpPr>
        <p:spPr bwMode="auto">
          <a:xfrm>
            <a:off x="5630692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2" name="Line 30">
            <a:extLst>
              <a:ext uri="{FF2B5EF4-FFF2-40B4-BE49-F238E27FC236}">
                <a16:creationId xmlns:a16="http://schemas.microsoft.com/office/drawing/2014/main" id="{30BA7686-F071-CD76-3000-18C49C92798A}"/>
              </a:ext>
            </a:extLst>
          </p:cNvPr>
          <p:cNvSpPr>
            <a:spLocks noChangeShapeType="1"/>
          </p:cNvSpPr>
          <p:nvPr/>
        </p:nvSpPr>
        <p:spPr bwMode="auto">
          <a:xfrm>
            <a:off x="5957753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3" name="Line 30">
            <a:extLst>
              <a:ext uri="{FF2B5EF4-FFF2-40B4-BE49-F238E27FC236}">
                <a16:creationId xmlns:a16="http://schemas.microsoft.com/office/drawing/2014/main" id="{07925CA5-787B-7132-2557-6A36BE57FAB4}"/>
              </a:ext>
            </a:extLst>
          </p:cNvPr>
          <p:cNvSpPr>
            <a:spLocks noChangeShapeType="1"/>
          </p:cNvSpPr>
          <p:nvPr/>
        </p:nvSpPr>
        <p:spPr bwMode="auto">
          <a:xfrm>
            <a:off x="4663209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4" name="Line 30">
            <a:extLst>
              <a:ext uri="{FF2B5EF4-FFF2-40B4-BE49-F238E27FC236}">
                <a16:creationId xmlns:a16="http://schemas.microsoft.com/office/drawing/2014/main" id="{96B631CD-43FF-5BAB-81A3-2A5A9CB0E0AE}"/>
              </a:ext>
            </a:extLst>
          </p:cNvPr>
          <p:cNvSpPr>
            <a:spLocks noChangeShapeType="1"/>
          </p:cNvSpPr>
          <p:nvPr/>
        </p:nvSpPr>
        <p:spPr bwMode="auto">
          <a:xfrm>
            <a:off x="4959447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5" name="Line 30">
            <a:extLst>
              <a:ext uri="{FF2B5EF4-FFF2-40B4-BE49-F238E27FC236}">
                <a16:creationId xmlns:a16="http://schemas.microsoft.com/office/drawing/2014/main" id="{CA0C4BF1-5721-5C02-2FE8-0A271BCB1ECA}"/>
              </a:ext>
            </a:extLst>
          </p:cNvPr>
          <p:cNvSpPr>
            <a:spLocks noChangeShapeType="1"/>
          </p:cNvSpPr>
          <p:nvPr/>
        </p:nvSpPr>
        <p:spPr bwMode="auto">
          <a:xfrm>
            <a:off x="5286507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6" name="Line 30">
            <a:extLst>
              <a:ext uri="{FF2B5EF4-FFF2-40B4-BE49-F238E27FC236}">
                <a16:creationId xmlns:a16="http://schemas.microsoft.com/office/drawing/2014/main" id="{2D2E7425-5969-B291-3FBB-824717D79176}"/>
              </a:ext>
            </a:extLst>
          </p:cNvPr>
          <p:cNvSpPr>
            <a:spLocks noChangeShapeType="1"/>
          </p:cNvSpPr>
          <p:nvPr/>
        </p:nvSpPr>
        <p:spPr bwMode="auto">
          <a:xfrm>
            <a:off x="6260840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9" name="Line 30">
            <a:extLst>
              <a:ext uri="{FF2B5EF4-FFF2-40B4-BE49-F238E27FC236}">
                <a16:creationId xmlns:a16="http://schemas.microsoft.com/office/drawing/2014/main" id="{B5558245-553D-5BC3-AA7C-532DF38CAF00}"/>
              </a:ext>
            </a:extLst>
          </p:cNvPr>
          <p:cNvSpPr>
            <a:spLocks noChangeShapeType="1"/>
          </p:cNvSpPr>
          <p:nvPr/>
        </p:nvSpPr>
        <p:spPr bwMode="auto">
          <a:xfrm>
            <a:off x="6572490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0" name="Line 30">
            <a:extLst>
              <a:ext uri="{FF2B5EF4-FFF2-40B4-BE49-F238E27FC236}">
                <a16:creationId xmlns:a16="http://schemas.microsoft.com/office/drawing/2014/main" id="{C84AFBF0-993B-A49F-F503-6DD0FC6C67E1}"/>
              </a:ext>
            </a:extLst>
          </p:cNvPr>
          <p:cNvSpPr>
            <a:spLocks noChangeShapeType="1"/>
          </p:cNvSpPr>
          <p:nvPr/>
        </p:nvSpPr>
        <p:spPr bwMode="auto">
          <a:xfrm>
            <a:off x="6868728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CA22EEF4-82B2-5D19-7A66-7D3D3CD064B4}"/>
              </a:ext>
            </a:extLst>
          </p:cNvPr>
          <p:cNvCxnSpPr>
            <a:cxnSpLocks/>
          </p:cNvCxnSpPr>
          <p:nvPr/>
        </p:nvCxnSpPr>
        <p:spPr>
          <a:xfrm>
            <a:off x="857035" y="35271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Curved Connector 57">
            <a:extLst>
              <a:ext uri="{FF2B5EF4-FFF2-40B4-BE49-F238E27FC236}">
                <a16:creationId xmlns:a16="http://schemas.microsoft.com/office/drawing/2014/main" id="{DF0F0902-0F7F-799A-D7F0-6B2F9B5654AD}"/>
              </a:ext>
            </a:extLst>
          </p:cNvPr>
          <p:cNvCxnSpPr>
            <a:cxnSpLocks/>
          </p:cNvCxnSpPr>
          <p:nvPr/>
        </p:nvCxnSpPr>
        <p:spPr>
          <a:xfrm>
            <a:off x="1168911" y="35271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C45FEC98-0504-7F30-C4F7-0ED0ED58B732}"/>
              </a:ext>
            </a:extLst>
          </p:cNvPr>
          <p:cNvCxnSpPr>
            <a:cxnSpLocks/>
          </p:cNvCxnSpPr>
          <p:nvPr/>
        </p:nvCxnSpPr>
        <p:spPr>
          <a:xfrm>
            <a:off x="1483440" y="35271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Curved Connector 59">
            <a:extLst>
              <a:ext uri="{FF2B5EF4-FFF2-40B4-BE49-F238E27FC236}">
                <a16:creationId xmlns:a16="http://schemas.microsoft.com/office/drawing/2014/main" id="{52DB0726-BE39-52A5-DDF2-E2E48B5F52A8}"/>
              </a:ext>
            </a:extLst>
          </p:cNvPr>
          <p:cNvCxnSpPr>
            <a:cxnSpLocks/>
          </p:cNvCxnSpPr>
          <p:nvPr/>
        </p:nvCxnSpPr>
        <p:spPr>
          <a:xfrm>
            <a:off x="1795316" y="35271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Curved Connector 60">
            <a:extLst>
              <a:ext uri="{FF2B5EF4-FFF2-40B4-BE49-F238E27FC236}">
                <a16:creationId xmlns:a16="http://schemas.microsoft.com/office/drawing/2014/main" id="{3C7956BA-55FA-FB1D-4772-1DA980419071}"/>
              </a:ext>
            </a:extLst>
          </p:cNvPr>
          <p:cNvCxnSpPr>
            <a:cxnSpLocks/>
          </p:cNvCxnSpPr>
          <p:nvPr/>
        </p:nvCxnSpPr>
        <p:spPr>
          <a:xfrm>
            <a:off x="2148394" y="35144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Curved Connector 61">
            <a:extLst>
              <a:ext uri="{FF2B5EF4-FFF2-40B4-BE49-F238E27FC236}">
                <a16:creationId xmlns:a16="http://schemas.microsoft.com/office/drawing/2014/main" id="{D1587E81-69C5-6F19-6B9A-E5594765994A}"/>
              </a:ext>
            </a:extLst>
          </p:cNvPr>
          <p:cNvCxnSpPr>
            <a:cxnSpLocks/>
          </p:cNvCxnSpPr>
          <p:nvPr/>
        </p:nvCxnSpPr>
        <p:spPr>
          <a:xfrm>
            <a:off x="2460270" y="35144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>
            <a:extLst>
              <a:ext uri="{FF2B5EF4-FFF2-40B4-BE49-F238E27FC236}">
                <a16:creationId xmlns:a16="http://schemas.microsoft.com/office/drawing/2014/main" id="{33FC7329-A38B-B3D1-C890-1B428E7AC7C2}"/>
              </a:ext>
            </a:extLst>
          </p:cNvPr>
          <p:cNvCxnSpPr>
            <a:cxnSpLocks/>
          </p:cNvCxnSpPr>
          <p:nvPr/>
        </p:nvCxnSpPr>
        <p:spPr>
          <a:xfrm>
            <a:off x="2774799" y="35144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Curved Connector 63">
            <a:extLst>
              <a:ext uri="{FF2B5EF4-FFF2-40B4-BE49-F238E27FC236}">
                <a16:creationId xmlns:a16="http://schemas.microsoft.com/office/drawing/2014/main" id="{88FE338F-5237-A7B3-F6F4-051BDF83868D}"/>
              </a:ext>
            </a:extLst>
          </p:cNvPr>
          <p:cNvCxnSpPr>
            <a:cxnSpLocks/>
          </p:cNvCxnSpPr>
          <p:nvPr/>
        </p:nvCxnSpPr>
        <p:spPr>
          <a:xfrm>
            <a:off x="3086675" y="35144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>
            <a:extLst>
              <a:ext uri="{FF2B5EF4-FFF2-40B4-BE49-F238E27FC236}">
                <a16:creationId xmlns:a16="http://schemas.microsoft.com/office/drawing/2014/main" id="{670BF02F-1AFD-4768-F0F8-E2F71ED6B605}"/>
              </a:ext>
            </a:extLst>
          </p:cNvPr>
          <p:cNvCxnSpPr>
            <a:cxnSpLocks/>
          </p:cNvCxnSpPr>
          <p:nvPr/>
        </p:nvCxnSpPr>
        <p:spPr>
          <a:xfrm>
            <a:off x="3411374" y="35208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Curved Connector 65">
            <a:extLst>
              <a:ext uri="{FF2B5EF4-FFF2-40B4-BE49-F238E27FC236}">
                <a16:creationId xmlns:a16="http://schemas.microsoft.com/office/drawing/2014/main" id="{D0D3C710-E007-D5C8-6103-FD7F8141BD76}"/>
              </a:ext>
            </a:extLst>
          </p:cNvPr>
          <p:cNvCxnSpPr>
            <a:cxnSpLocks/>
          </p:cNvCxnSpPr>
          <p:nvPr/>
        </p:nvCxnSpPr>
        <p:spPr>
          <a:xfrm>
            <a:off x="3723250" y="35208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urved Connector 66">
            <a:extLst>
              <a:ext uri="{FF2B5EF4-FFF2-40B4-BE49-F238E27FC236}">
                <a16:creationId xmlns:a16="http://schemas.microsoft.com/office/drawing/2014/main" id="{EBFBEBF6-2294-8CFC-452A-83D787686EE4}"/>
              </a:ext>
            </a:extLst>
          </p:cNvPr>
          <p:cNvCxnSpPr>
            <a:cxnSpLocks/>
          </p:cNvCxnSpPr>
          <p:nvPr/>
        </p:nvCxnSpPr>
        <p:spPr>
          <a:xfrm>
            <a:off x="4037779" y="35208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Curved Connector 67">
            <a:extLst>
              <a:ext uri="{FF2B5EF4-FFF2-40B4-BE49-F238E27FC236}">
                <a16:creationId xmlns:a16="http://schemas.microsoft.com/office/drawing/2014/main" id="{51B02584-13C9-39C0-4E01-6060978F64D8}"/>
              </a:ext>
            </a:extLst>
          </p:cNvPr>
          <p:cNvCxnSpPr>
            <a:cxnSpLocks/>
          </p:cNvCxnSpPr>
          <p:nvPr/>
        </p:nvCxnSpPr>
        <p:spPr>
          <a:xfrm>
            <a:off x="4349655" y="35208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Curved Connector 68">
            <a:extLst>
              <a:ext uri="{FF2B5EF4-FFF2-40B4-BE49-F238E27FC236}">
                <a16:creationId xmlns:a16="http://schemas.microsoft.com/office/drawing/2014/main" id="{E24F7DB3-BDB8-6088-DA7A-0A7AFFA865DC}"/>
              </a:ext>
            </a:extLst>
          </p:cNvPr>
          <p:cNvCxnSpPr>
            <a:cxnSpLocks/>
          </p:cNvCxnSpPr>
          <p:nvPr/>
        </p:nvCxnSpPr>
        <p:spPr>
          <a:xfrm>
            <a:off x="4702733" y="35081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urved Connector 69">
            <a:extLst>
              <a:ext uri="{FF2B5EF4-FFF2-40B4-BE49-F238E27FC236}">
                <a16:creationId xmlns:a16="http://schemas.microsoft.com/office/drawing/2014/main" id="{34EF82DA-B2B8-7685-B493-FA79F013E4BF}"/>
              </a:ext>
            </a:extLst>
          </p:cNvPr>
          <p:cNvCxnSpPr>
            <a:cxnSpLocks/>
          </p:cNvCxnSpPr>
          <p:nvPr/>
        </p:nvCxnSpPr>
        <p:spPr>
          <a:xfrm>
            <a:off x="5014609" y="35081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Curved Connector 70">
            <a:extLst>
              <a:ext uri="{FF2B5EF4-FFF2-40B4-BE49-F238E27FC236}">
                <a16:creationId xmlns:a16="http://schemas.microsoft.com/office/drawing/2014/main" id="{3B6E7DEC-A6FB-B6FE-C79F-C600DC48B973}"/>
              </a:ext>
            </a:extLst>
          </p:cNvPr>
          <p:cNvCxnSpPr>
            <a:cxnSpLocks/>
          </p:cNvCxnSpPr>
          <p:nvPr/>
        </p:nvCxnSpPr>
        <p:spPr>
          <a:xfrm>
            <a:off x="5329138" y="35081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Curved Connector 71">
            <a:extLst>
              <a:ext uri="{FF2B5EF4-FFF2-40B4-BE49-F238E27FC236}">
                <a16:creationId xmlns:a16="http://schemas.microsoft.com/office/drawing/2014/main" id="{566EE140-BFB9-B140-9A22-63522575FB9B}"/>
              </a:ext>
            </a:extLst>
          </p:cNvPr>
          <p:cNvCxnSpPr>
            <a:cxnSpLocks/>
          </p:cNvCxnSpPr>
          <p:nvPr/>
        </p:nvCxnSpPr>
        <p:spPr>
          <a:xfrm>
            <a:off x="5641014" y="35081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4E800134-F4CA-069E-CC54-E83465E66F88}"/>
              </a:ext>
            </a:extLst>
          </p:cNvPr>
          <p:cNvCxnSpPr>
            <a:cxnSpLocks/>
          </p:cNvCxnSpPr>
          <p:nvPr/>
        </p:nvCxnSpPr>
        <p:spPr>
          <a:xfrm>
            <a:off x="5936664" y="35220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urved Connector 73">
            <a:extLst>
              <a:ext uri="{FF2B5EF4-FFF2-40B4-BE49-F238E27FC236}">
                <a16:creationId xmlns:a16="http://schemas.microsoft.com/office/drawing/2014/main" id="{7BF92499-AA58-0D25-DE9D-9EE1E7FDB115}"/>
              </a:ext>
            </a:extLst>
          </p:cNvPr>
          <p:cNvCxnSpPr>
            <a:cxnSpLocks/>
          </p:cNvCxnSpPr>
          <p:nvPr/>
        </p:nvCxnSpPr>
        <p:spPr>
          <a:xfrm>
            <a:off x="6248540" y="35220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urved Connector 74">
            <a:extLst>
              <a:ext uri="{FF2B5EF4-FFF2-40B4-BE49-F238E27FC236}">
                <a16:creationId xmlns:a16="http://schemas.microsoft.com/office/drawing/2014/main" id="{9359E1E3-CC82-AE29-EFB7-D5F046DF0BEB}"/>
              </a:ext>
            </a:extLst>
          </p:cNvPr>
          <p:cNvCxnSpPr>
            <a:cxnSpLocks/>
          </p:cNvCxnSpPr>
          <p:nvPr/>
        </p:nvCxnSpPr>
        <p:spPr>
          <a:xfrm>
            <a:off x="6563069" y="35220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ACD8996-DA5D-D7DE-55A3-1D58B55CC8C6}"/>
              </a:ext>
            </a:extLst>
          </p:cNvPr>
          <p:cNvSpPr txBox="1"/>
          <p:nvPr/>
        </p:nvSpPr>
        <p:spPr>
          <a:xfrm>
            <a:off x="7321643" y="3954195"/>
            <a:ext cx="4114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FR" dirty="0"/>
              <a:t>The wall</a:t>
            </a:r>
          </a:p>
          <a:p>
            <a:pPr algn="ctr"/>
            <a:r>
              <a:rPr lang="en-FR" dirty="0"/>
              <a:t>”cannot be in ‘n’ if x &gt; 5 time units”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889FA09-6BAA-F4D8-B63E-9E987BF07E1E}"/>
              </a:ext>
            </a:extLst>
          </p:cNvPr>
          <p:cNvSpPr txBox="1"/>
          <p:nvPr/>
        </p:nvSpPr>
        <p:spPr>
          <a:xfrm>
            <a:off x="916172" y="3558928"/>
            <a:ext cx="24109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“cannot fire the </a:t>
            </a:r>
            <a:br>
              <a:rPr lang="en-FR" dirty="0"/>
            </a:br>
            <a:r>
              <a:rPr lang="en-FR" dirty="0"/>
              <a:t>state-switch transition</a:t>
            </a:r>
            <a:br>
              <a:rPr lang="en-FR" dirty="0"/>
            </a:br>
            <a:r>
              <a:rPr lang="en-FR" dirty="0"/>
              <a:t>before 2 time units”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D01A8B2-E988-CC66-7AE2-3696E6839B9C}"/>
              </a:ext>
            </a:extLst>
          </p:cNvPr>
          <p:cNvSpPr/>
          <p:nvPr/>
        </p:nvSpPr>
        <p:spPr>
          <a:xfrm>
            <a:off x="890597" y="1278027"/>
            <a:ext cx="1173250" cy="117325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FR" sz="4000" dirty="0">
                <a:solidFill>
                  <a:schemeClr val="tx1"/>
                </a:solidFill>
              </a:rPr>
              <a:t>n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19BC6FE4-0141-1B50-2101-8F6A6CF7C0AB}"/>
              </a:ext>
            </a:extLst>
          </p:cNvPr>
          <p:cNvSpPr/>
          <p:nvPr/>
        </p:nvSpPr>
        <p:spPr>
          <a:xfrm>
            <a:off x="5399240" y="1278027"/>
            <a:ext cx="1173250" cy="117325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FR" sz="40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45" name="Line 5">
            <a:extLst>
              <a:ext uri="{FF2B5EF4-FFF2-40B4-BE49-F238E27FC236}">
                <a16:creationId xmlns:a16="http://schemas.microsoft.com/office/drawing/2014/main" id="{0870620B-7B28-EACF-A2C7-E62994C22B4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63848" y="1864652"/>
            <a:ext cx="3335392" cy="1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C04FAF81-3BB6-B3BF-B69C-55F0C4814C92}"/>
              </a:ext>
            </a:extLst>
          </p:cNvPr>
          <p:cNvCxnSpPr>
            <a:cxnSpLocks/>
            <a:stCxn id="44" idx="7"/>
            <a:endCxn id="44" idx="5"/>
          </p:cNvCxnSpPr>
          <p:nvPr/>
        </p:nvCxnSpPr>
        <p:spPr>
          <a:xfrm rot="16200000" flipH="1">
            <a:off x="5985865" y="1864652"/>
            <a:ext cx="829614" cy="12700"/>
          </a:xfrm>
          <a:prstGeom prst="curvedConnector5">
            <a:avLst>
              <a:gd name="adj1" fmla="val -27555"/>
              <a:gd name="adj2" fmla="val 9685291"/>
              <a:gd name="adj3" fmla="val 127555"/>
            </a:avLst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ectangle 26">
            <a:extLst>
              <a:ext uri="{FF2B5EF4-FFF2-40B4-BE49-F238E27FC236}">
                <a16:creationId xmlns:a16="http://schemas.microsoft.com/office/drawing/2014/main" id="{DA4100E0-086F-9EFC-EEBA-521C57A697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920" y="1998639"/>
            <a:ext cx="823944" cy="400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l"/>
            <a:r>
              <a:rPr lang="en-US" altLang="x-none" sz="2000" dirty="0">
                <a:latin typeface="Tahoma" charset="0"/>
              </a:rPr>
              <a:t>x&lt;=5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ACE186C-C6DD-6477-8A99-29DA147356A4}"/>
              </a:ext>
            </a:extLst>
          </p:cNvPr>
          <p:cNvSpPr txBox="1"/>
          <p:nvPr/>
        </p:nvSpPr>
        <p:spPr>
          <a:xfrm>
            <a:off x="2430777" y="149532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/>
              <a:t>T</a:t>
            </a:r>
            <a:r>
              <a:rPr lang="en-FR" i="1" dirty="0"/>
              <a:t>1</a:t>
            </a:r>
            <a:r>
              <a:rPr lang="en-FR" dirty="0"/>
              <a:t>: [x &gt; 2]</a:t>
            </a:r>
          </a:p>
        </p:txBody>
      </p:sp>
      <p:sp>
        <p:nvSpPr>
          <p:cNvPr id="2" name="Rectangle 26">
            <a:extLst>
              <a:ext uri="{FF2B5EF4-FFF2-40B4-BE49-F238E27FC236}">
                <a16:creationId xmlns:a16="http://schemas.microsoft.com/office/drawing/2014/main" id="{B4751123-F54A-7A5A-0BB2-6C156CE7AD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70378" y="1998639"/>
            <a:ext cx="823944" cy="400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l"/>
            <a:r>
              <a:rPr lang="en-US" altLang="x-none" sz="2000" dirty="0">
                <a:solidFill>
                  <a:srgbClr val="FF0000"/>
                </a:solidFill>
                <a:latin typeface="Tahoma" charset="0"/>
              </a:rPr>
              <a:t>x&lt;=3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C4A5B6D-2FD3-6104-DD10-7CA5F0B110F9}"/>
              </a:ext>
            </a:extLst>
          </p:cNvPr>
          <p:cNvSpPr/>
          <p:nvPr/>
        </p:nvSpPr>
        <p:spPr>
          <a:xfrm>
            <a:off x="4663209" y="4788497"/>
            <a:ext cx="7055322" cy="1548804"/>
          </a:xfrm>
          <a:prstGeom prst="rect">
            <a:avLst/>
          </a:prstGeom>
          <a:solidFill>
            <a:srgbClr val="FF0000">
              <a:alpha val="3214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/>
              <a:t> 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BDD5DC-424D-2D9E-0701-DAD4B67A5406}"/>
              </a:ext>
            </a:extLst>
          </p:cNvPr>
          <p:cNvCxnSpPr>
            <a:cxnSpLocks/>
          </p:cNvCxnSpPr>
          <p:nvPr/>
        </p:nvCxnSpPr>
        <p:spPr>
          <a:xfrm>
            <a:off x="838200" y="5215635"/>
            <a:ext cx="11036274" cy="0"/>
          </a:xfrm>
          <a:prstGeom prst="straightConnector1">
            <a:avLst/>
          </a:prstGeom>
          <a:ln w="3175">
            <a:solidFill>
              <a:schemeClr val="tx1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86C6168-7AEC-AE98-AD2A-A4DF26A6444E}"/>
              </a:ext>
            </a:extLst>
          </p:cNvPr>
          <p:cNvSpPr txBox="1"/>
          <p:nvPr/>
        </p:nvSpPr>
        <p:spPr>
          <a:xfrm>
            <a:off x="11567914" y="5124544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260D33-E616-1F1D-FCB3-9D10EC960883}"/>
              </a:ext>
            </a:extLst>
          </p:cNvPr>
          <p:cNvSpPr txBox="1"/>
          <p:nvPr/>
        </p:nvSpPr>
        <p:spPr>
          <a:xfrm>
            <a:off x="11813323" y="5030969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∞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56BA9B-7A8B-6BEA-B029-2F132C0DCB04}"/>
              </a:ext>
            </a:extLst>
          </p:cNvPr>
          <p:cNvSpPr txBox="1"/>
          <p:nvPr/>
        </p:nvSpPr>
        <p:spPr>
          <a:xfrm>
            <a:off x="546369" y="5030969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0</a:t>
            </a:r>
          </a:p>
        </p:txBody>
      </p:sp>
      <p:sp>
        <p:nvSpPr>
          <p:cNvPr id="20" name="Line 30">
            <a:extLst>
              <a:ext uri="{FF2B5EF4-FFF2-40B4-BE49-F238E27FC236}">
                <a16:creationId xmlns:a16="http://schemas.microsoft.com/office/drawing/2014/main" id="{F63E7F16-763D-EA41-8DDD-AE52AD9BE761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4254" y="5215635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Line 30">
            <a:extLst>
              <a:ext uri="{FF2B5EF4-FFF2-40B4-BE49-F238E27FC236}">
                <a16:creationId xmlns:a16="http://schemas.microsoft.com/office/drawing/2014/main" id="{CF7D924D-69E6-E397-D1D6-FDD7DA636268}"/>
              </a:ext>
            </a:extLst>
          </p:cNvPr>
          <p:cNvSpPr>
            <a:spLocks noChangeShapeType="1"/>
          </p:cNvSpPr>
          <p:nvPr/>
        </p:nvSpPr>
        <p:spPr bwMode="auto">
          <a:xfrm>
            <a:off x="4061315" y="5215635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Line 30">
            <a:extLst>
              <a:ext uri="{FF2B5EF4-FFF2-40B4-BE49-F238E27FC236}">
                <a16:creationId xmlns:a16="http://schemas.microsoft.com/office/drawing/2014/main" id="{47750FFB-0F0C-1A83-2DB4-C1679F402FE8}"/>
              </a:ext>
            </a:extLst>
          </p:cNvPr>
          <p:cNvSpPr>
            <a:spLocks noChangeShapeType="1"/>
          </p:cNvSpPr>
          <p:nvPr/>
        </p:nvSpPr>
        <p:spPr bwMode="auto">
          <a:xfrm>
            <a:off x="3390069" y="5215635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3" name="Line 30">
            <a:extLst>
              <a:ext uri="{FF2B5EF4-FFF2-40B4-BE49-F238E27FC236}">
                <a16:creationId xmlns:a16="http://schemas.microsoft.com/office/drawing/2014/main" id="{8E1F5F3F-2002-B9AC-81F1-FACBA857542E}"/>
              </a:ext>
            </a:extLst>
          </p:cNvPr>
          <p:cNvSpPr>
            <a:spLocks noChangeShapeType="1"/>
          </p:cNvSpPr>
          <p:nvPr/>
        </p:nvSpPr>
        <p:spPr bwMode="auto">
          <a:xfrm>
            <a:off x="4364402" y="5215635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Line 30">
            <a:extLst>
              <a:ext uri="{FF2B5EF4-FFF2-40B4-BE49-F238E27FC236}">
                <a16:creationId xmlns:a16="http://schemas.microsoft.com/office/drawing/2014/main" id="{987D69D7-02E3-1988-DC6A-0559EE91302E}"/>
              </a:ext>
            </a:extLst>
          </p:cNvPr>
          <p:cNvSpPr>
            <a:spLocks noChangeShapeType="1"/>
          </p:cNvSpPr>
          <p:nvPr/>
        </p:nvSpPr>
        <p:spPr bwMode="auto">
          <a:xfrm>
            <a:off x="4663209" y="5215635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cxnSp>
        <p:nvCxnSpPr>
          <p:cNvPr id="52" name="Curved Connector 51">
            <a:extLst>
              <a:ext uri="{FF2B5EF4-FFF2-40B4-BE49-F238E27FC236}">
                <a16:creationId xmlns:a16="http://schemas.microsoft.com/office/drawing/2014/main" id="{AD9BECD4-53A2-7DBC-69FC-6B1F0EC8CB57}"/>
              </a:ext>
            </a:extLst>
          </p:cNvPr>
          <p:cNvCxnSpPr>
            <a:cxnSpLocks/>
          </p:cNvCxnSpPr>
          <p:nvPr/>
        </p:nvCxnSpPr>
        <p:spPr>
          <a:xfrm>
            <a:off x="857035" y="5196587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275B673-1700-857D-2353-EF393760BA90}"/>
              </a:ext>
            </a:extLst>
          </p:cNvPr>
          <p:cNvCxnSpPr>
            <a:cxnSpLocks/>
          </p:cNvCxnSpPr>
          <p:nvPr/>
        </p:nvCxnSpPr>
        <p:spPr>
          <a:xfrm>
            <a:off x="1168911" y="5196587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Curved Connector 53">
            <a:extLst>
              <a:ext uri="{FF2B5EF4-FFF2-40B4-BE49-F238E27FC236}">
                <a16:creationId xmlns:a16="http://schemas.microsoft.com/office/drawing/2014/main" id="{7E264FF9-12F9-0B49-7864-7BEA655C63CB}"/>
              </a:ext>
            </a:extLst>
          </p:cNvPr>
          <p:cNvCxnSpPr>
            <a:cxnSpLocks/>
          </p:cNvCxnSpPr>
          <p:nvPr/>
        </p:nvCxnSpPr>
        <p:spPr>
          <a:xfrm>
            <a:off x="1483440" y="5196587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Curved Connector 54">
            <a:extLst>
              <a:ext uri="{FF2B5EF4-FFF2-40B4-BE49-F238E27FC236}">
                <a16:creationId xmlns:a16="http://schemas.microsoft.com/office/drawing/2014/main" id="{399078F8-2AEF-87A6-3967-7B83087EDC23}"/>
              </a:ext>
            </a:extLst>
          </p:cNvPr>
          <p:cNvCxnSpPr>
            <a:cxnSpLocks/>
          </p:cNvCxnSpPr>
          <p:nvPr/>
        </p:nvCxnSpPr>
        <p:spPr>
          <a:xfrm>
            <a:off x="1795316" y="5196587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5125BF9E-095A-E029-6198-6E124ED17CBE}"/>
              </a:ext>
            </a:extLst>
          </p:cNvPr>
          <p:cNvCxnSpPr>
            <a:cxnSpLocks/>
          </p:cNvCxnSpPr>
          <p:nvPr/>
        </p:nvCxnSpPr>
        <p:spPr>
          <a:xfrm>
            <a:off x="2148394" y="5183887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urved Connector 75">
            <a:extLst>
              <a:ext uri="{FF2B5EF4-FFF2-40B4-BE49-F238E27FC236}">
                <a16:creationId xmlns:a16="http://schemas.microsoft.com/office/drawing/2014/main" id="{B50B33A2-83C4-83AB-717E-24068E2125E6}"/>
              </a:ext>
            </a:extLst>
          </p:cNvPr>
          <p:cNvCxnSpPr>
            <a:cxnSpLocks/>
          </p:cNvCxnSpPr>
          <p:nvPr/>
        </p:nvCxnSpPr>
        <p:spPr>
          <a:xfrm>
            <a:off x="2460270" y="5183887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Curved Connector 76">
            <a:extLst>
              <a:ext uri="{FF2B5EF4-FFF2-40B4-BE49-F238E27FC236}">
                <a16:creationId xmlns:a16="http://schemas.microsoft.com/office/drawing/2014/main" id="{21394FE2-E687-AE6F-19D8-352C214FB3F4}"/>
              </a:ext>
            </a:extLst>
          </p:cNvPr>
          <p:cNvCxnSpPr>
            <a:cxnSpLocks/>
          </p:cNvCxnSpPr>
          <p:nvPr/>
        </p:nvCxnSpPr>
        <p:spPr>
          <a:xfrm>
            <a:off x="2774799" y="5183887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Curved Connector 77">
            <a:extLst>
              <a:ext uri="{FF2B5EF4-FFF2-40B4-BE49-F238E27FC236}">
                <a16:creationId xmlns:a16="http://schemas.microsoft.com/office/drawing/2014/main" id="{E1DB2E89-EE62-4C1F-DE9A-228812CEB2F4}"/>
              </a:ext>
            </a:extLst>
          </p:cNvPr>
          <p:cNvCxnSpPr>
            <a:cxnSpLocks/>
          </p:cNvCxnSpPr>
          <p:nvPr/>
        </p:nvCxnSpPr>
        <p:spPr>
          <a:xfrm>
            <a:off x="3086675" y="5183887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Curved Connector 78">
            <a:extLst>
              <a:ext uri="{FF2B5EF4-FFF2-40B4-BE49-F238E27FC236}">
                <a16:creationId xmlns:a16="http://schemas.microsoft.com/office/drawing/2014/main" id="{2EDF21C4-9B31-5B4B-2802-938C75FEA84E}"/>
              </a:ext>
            </a:extLst>
          </p:cNvPr>
          <p:cNvCxnSpPr>
            <a:cxnSpLocks/>
          </p:cNvCxnSpPr>
          <p:nvPr/>
        </p:nvCxnSpPr>
        <p:spPr>
          <a:xfrm>
            <a:off x="3411374" y="5190237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Curved Connector 79">
            <a:extLst>
              <a:ext uri="{FF2B5EF4-FFF2-40B4-BE49-F238E27FC236}">
                <a16:creationId xmlns:a16="http://schemas.microsoft.com/office/drawing/2014/main" id="{68D83487-BC64-CF18-6A45-7339DECE5560}"/>
              </a:ext>
            </a:extLst>
          </p:cNvPr>
          <p:cNvCxnSpPr>
            <a:cxnSpLocks/>
          </p:cNvCxnSpPr>
          <p:nvPr/>
        </p:nvCxnSpPr>
        <p:spPr>
          <a:xfrm>
            <a:off x="3723250" y="5190237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>
            <a:extLst>
              <a:ext uri="{FF2B5EF4-FFF2-40B4-BE49-F238E27FC236}">
                <a16:creationId xmlns:a16="http://schemas.microsoft.com/office/drawing/2014/main" id="{B85D8290-CC19-35A4-B734-3A516A32CC7C}"/>
              </a:ext>
            </a:extLst>
          </p:cNvPr>
          <p:cNvCxnSpPr>
            <a:cxnSpLocks/>
          </p:cNvCxnSpPr>
          <p:nvPr/>
        </p:nvCxnSpPr>
        <p:spPr>
          <a:xfrm>
            <a:off x="4037779" y="5190237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Curved Connector 81">
            <a:extLst>
              <a:ext uri="{FF2B5EF4-FFF2-40B4-BE49-F238E27FC236}">
                <a16:creationId xmlns:a16="http://schemas.microsoft.com/office/drawing/2014/main" id="{A60505DA-2CB0-564A-06EE-331FEDEC10EF}"/>
              </a:ext>
            </a:extLst>
          </p:cNvPr>
          <p:cNvCxnSpPr>
            <a:cxnSpLocks/>
          </p:cNvCxnSpPr>
          <p:nvPr/>
        </p:nvCxnSpPr>
        <p:spPr>
          <a:xfrm>
            <a:off x="4349655" y="5190237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CBA2EEC9-20A8-6633-02FF-1F2AC2F2FEF5}"/>
              </a:ext>
            </a:extLst>
          </p:cNvPr>
          <p:cNvSpPr txBox="1"/>
          <p:nvPr/>
        </p:nvSpPr>
        <p:spPr>
          <a:xfrm>
            <a:off x="7321643" y="5623601"/>
            <a:ext cx="4114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FR" dirty="0"/>
              <a:t>”cannot be in ‘m’ if x &gt; 3 time units”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C41E17EC-D640-6034-EC64-946355782A3B}"/>
              </a:ext>
            </a:extLst>
          </p:cNvPr>
          <p:cNvSpPr txBox="1"/>
          <p:nvPr/>
        </p:nvSpPr>
        <p:spPr>
          <a:xfrm>
            <a:off x="3398353" y="6488668"/>
            <a:ext cx="30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/>
              <a:t>2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1670D555-9DB3-EFE8-98CC-7FF23FFF1A41}"/>
              </a:ext>
            </a:extLst>
          </p:cNvPr>
          <p:cNvSpPr txBox="1"/>
          <p:nvPr/>
        </p:nvSpPr>
        <p:spPr>
          <a:xfrm>
            <a:off x="4877176" y="6488668"/>
            <a:ext cx="30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/>
              <a:t>3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0F24DFF-F6BE-5A14-5B0C-F776D8AE2C47}"/>
              </a:ext>
            </a:extLst>
          </p:cNvPr>
          <p:cNvSpPr txBox="1"/>
          <p:nvPr/>
        </p:nvSpPr>
        <p:spPr>
          <a:xfrm>
            <a:off x="6859307" y="648866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5</a:t>
            </a:r>
          </a:p>
        </p:txBody>
      </p: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FCD86490-E3B8-6D02-2F1A-7ED71C9F937C}"/>
              </a:ext>
            </a:extLst>
          </p:cNvPr>
          <p:cNvCxnSpPr>
            <a:cxnSpLocks/>
          </p:cNvCxnSpPr>
          <p:nvPr/>
        </p:nvCxnSpPr>
        <p:spPr>
          <a:xfrm>
            <a:off x="6863925" y="2213530"/>
            <a:ext cx="0" cy="4561233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Line 30">
            <a:extLst>
              <a:ext uri="{FF2B5EF4-FFF2-40B4-BE49-F238E27FC236}">
                <a16:creationId xmlns:a16="http://schemas.microsoft.com/office/drawing/2014/main" id="{CDE2CFE3-46C0-8B74-4E35-E98D12D0017B}"/>
              </a:ext>
            </a:extLst>
          </p:cNvPr>
          <p:cNvSpPr>
            <a:spLocks noChangeShapeType="1"/>
          </p:cNvSpPr>
          <p:nvPr/>
        </p:nvSpPr>
        <p:spPr bwMode="auto">
          <a:xfrm>
            <a:off x="2157091" y="5215635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9" name="Line 30">
            <a:extLst>
              <a:ext uri="{FF2B5EF4-FFF2-40B4-BE49-F238E27FC236}">
                <a16:creationId xmlns:a16="http://schemas.microsoft.com/office/drawing/2014/main" id="{EFC27117-2045-75F0-0766-5D000D1CFFE8}"/>
              </a:ext>
            </a:extLst>
          </p:cNvPr>
          <p:cNvSpPr>
            <a:spLocks noChangeShapeType="1"/>
          </p:cNvSpPr>
          <p:nvPr/>
        </p:nvSpPr>
        <p:spPr bwMode="auto">
          <a:xfrm>
            <a:off x="2484152" y="5215635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0" name="Line 30">
            <a:extLst>
              <a:ext uri="{FF2B5EF4-FFF2-40B4-BE49-F238E27FC236}">
                <a16:creationId xmlns:a16="http://schemas.microsoft.com/office/drawing/2014/main" id="{49A47F3E-CF8A-1BEA-F98F-4389009FE9FC}"/>
              </a:ext>
            </a:extLst>
          </p:cNvPr>
          <p:cNvSpPr>
            <a:spLocks noChangeShapeType="1"/>
          </p:cNvSpPr>
          <p:nvPr/>
        </p:nvSpPr>
        <p:spPr bwMode="auto">
          <a:xfrm>
            <a:off x="1812906" y="5215635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1" name="Line 30">
            <a:extLst>
              <a:ext uri="{FF2B5EF4-FFF2-40B4-BE49-F238E27FC236}">
                <a16:creationId xmlns:a16="http://schemas.microsoft.com/office/drawing/2014/main" id="{24A28EF8-1F3F-E836-24C3-58A5D1620F3B}"/>
              </a:ext>
            </a:extLst>
          </p:cNvPr>
          <p:cNvSpPr>
            <a:spLocks noChangeShapeType="1"/>
          </p:cNvSpPr>
          <p:nvPr/>
        </p:nvSpPr>
        <p:spPr bwMode="auto">
          <a:xfrm>
            <a:off x="2787239" y="5215635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2" name="Line 30">
            <a:extLst>
              <a:ext uri="{FF2B5EF4-FFF2-40B4-BE49-F238E27FC236}">
                <a16:creationId xmlns:a16="http://schemas.microsoft.com/office/drawing/2014/main" id="{BC7979DB-466D-064D-DD64-F5B243B0FB48}"/>
              </a:ext>
            </a:extLst>
          </p:cNvPr>
          <p:cNvSpPr>
            <a:spLocks noChangeShapeType="1"/>
          </p:cNvSpPr>
          <p:nvPr/>
        </p:nvSpPr>
        <p:spPr bwMode="auto">
          <a:xfrm>
            <a:off x="3086046" y="5215635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4" name="Line 30">
            <a:extLst>
              <a:ext uri="{FF2B5EF4-FFF2-40B4-BE49-F238E27FC236}">
                <a16:creationId xmlns:a16="http://schemas.microsoft.com/office/drawing/2014/main" id="{5CABCE88-B7A7-310A-AE9F-DC52ECCBF535}"/>
              </a:ext>
            </a:extLst>
          </p:cNvPr>
          <p:cNvSpPr>
            <a:spLocks noChangeShapeType="1"/>
          </p:cNvSpPr>
          <p:nvPr/>
        </p:nvSpPr>
        <p:spPr bwMode="auto">
          <a:xfrm>
            <a:off x="867842" y="5215635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6" name="Line 30">
            <a:extLst>
              <a:ext uri="{FF2B5EF4-FFF2-40B4-BE49-F238E27FC236}">
                <a16:creationId xmlns:a16="http://schemas.microsoft.com/office/drawing/2014/main" id="{40E00FDA-D4FC-00FC-3211-ED82B7B1FAF2}"/>
              </a:ext>
            </a:extLst>
          </p:cNvPr>
          <p:cNvSpPr>
            <a:spLocks noChangeShapeType="1"/>
          </p:cNvSpPr>
          <p:nvPr/>
        </p:nvSpPr>
        <p:spPr bwMode="auto">
          <a:xfrm>
            <a:off x="1170929" y="5215635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7" name="Line 30">
            <a:extLst>
              <a:ext uri="{FF2B5EF4-FFF2-40B4-BE49-F238E27FC236}">
                <a16:creationId xmlns:a16="http://schemas.microsoft.com/office/drawing/2014/main" id="{19C673B2-558A-1EE3-5D52-EC582D07038D}"/>
              </a:ext>
            </a:extLst>
          </p:cNvPr>
          <p:cNvSpPr>
            <a:spLocks noChangeShapeType="1"/>
          </p:cNvSpPr>
          <p:nvPr/>
        </p:nvSpPr>
        <p:spPr bwMode="auto">
          <a:xfrm>
            <a:off x="1469736" y="5215635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33CEBEB1-12DD-ABC7-79FE-64CB7F058435}"/>
              </a:ext>
            </a:extLst>
          </p:cNvPr>
          <p:cNvGrpSpPr/>
          <p:nvPr/>
        </p:nvGrpSpPr>
        <p:grpSpPr>
          <a:xfrm>
            <a:off x="4667489" y="3552581"/>
            <a:ext cx="2201239" cy="2784719"/>
            <a:chOff x="4667489" y="3552581"/>
            <a:chExt cx="2201239" cy="2784719"/>
          </a:xfrm>
        </p:grpSpPr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888AF701-087D-482E-C2B1-F4BECF410011}"/>
                </a:ext>
              </a:extLst>
            </p:cNvPr>
            <p:cNvSpPr/>
            <p:nvPr/>
          </p:nvSpPr>
          <p:spPr>
            <a:xfrm>
              <a:off x="4667489" y="3552581"/>
              <a:ext cx="2201239" cy="2784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FR" dirty="0"/>
                <a:t> 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7F1164E2-A691-CC9B-E34A-7F1B82CC2A64}"/>
                </a:ext>
              </a:extLst>
            </p:cNvPr>
            <p:cNvSpPr txBox="1"/>
            <p:nvPr/>
          </p:nvSpPr>
          <p:spPr>
            <a:xfrm>
              <a:off x="4875613" y="4341037"/>
              <a:ext cx="16575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FR" dirty="0"/>
                <a:t>Deadlock zone</a:t>
              </a:r>
            </a:p>
          </p:txBody>
        </p:sp>
      </p:grpSp>
      <p:sp>
        <p:nvSpPr>
          <p:cNvPr id="121" name="TextBox 120">
            <a:extLst>
              <a:ext uri="{FF2B5EF4-FFF2-40B4-BE49-F238E27FC236}">
                <a16:creationId xmlns:a16="http://schemas.microsoft.com/office/drawing/2014/main" id="{20B555EA-467D-7669-2295-AE71DB97AE49}"/>
              </a:ext>
            </a:extLst>
          </p:cNvPr>
          <p:cNvSpPr txBox="1"/>
          <p:nvPr/>
        </p:nvSpPr>
        <p:spPr>
          <a:xfrm>
            <a:off x="20007" y="3185938"/>
            <a:ext cx="4667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4000" dirty="0">
                <a:solidFill>
                  <a:schemeClr val="tx1"/>
                </a:solidFill>
              </a:rPr>
              <a:t>n</a:t>
            </a:r>
            <a:endParaRPr lang="en-FR" sz="4000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0DA421D5-D239-3855-0DB0-BF0F1804903D}"/>
              </a:ext>
            </a:extLst>
          </p:cNvPr>
          <p:cNvSpPr txBox="1"/>
          <p:nvPr/>
        </p:nvSpPr>
        <p:spPr>
          <a:xfrm>
            <a:off x="-35112" y="4788497"/>
            <a:ext cx="6222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4000" dirty="0">
                <a:solidFill>
                  <a:schemeClr val="tx1"/>
                </a:solidFill>
              </a:rPr>
              <a:t>m</a:t>
            </a:r>
            <a:endParaRPr lang="en-FR" sz="4000" dirty="0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FFAD5197-8C48-B150-2325-FD62503EC576}"/>
              </a:ext>
            </a:extLst>
          </p:cNvPr>
          <p:cNvSpPr txBox="1"/>
          <p:nvPr/>
        </p:nvSpPr>
        <p:spPr>
          <a:xfrm>
            <a:off x="1537590" y="136525"/>
            <a:ext cx="81755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2800" dirty="0"/>
              <a:t>Deriving The Most Useful Pattern in Timed Automata</a:t>
            </a:r>
          </a:p>
        </p:txBody>
      </p:sp>
    </p:spTree>
    <p:extLst>
      <p:ext uri="{BB962C8B-B14F-4D97-AF65-F5344CB8AC3E}">
        <p14:creationId xmlns:p14="http://schemas.microsoft.com/office/powerpoint/2010/main" val="1383721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14CC6C-D246-68EC-BAB6-75E61A936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8A2925C7-2350-E08A-9525-87308C240992}"/>
              </a:ext>
            </a:extLst>
          </p:cNvPr>
          <p:cNvCxnSpPr>
            <a:cxnSpLocks/>
          </p:cNvCxnSpPr>
          <p:nvPr/>
        </p:nvCxnSpPr>
        <p:spPr>
          <a:xfrm>
            <a:off x="3398353" y="2213530"/>
            <a:ext cx="0" cy="4561233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88226864-DC04-F06F-EADB-CA7E4888FEE4}"/>
              </a:ext>
            </a:extLst>
          </p:cNvPr>
          <p:cNvCxnSpPr>
            <a:cxnSpLocks/>
          </p:cNvCxnSpPr>
          <p:nvPr/>
        </p:nvCxnSpPr>
        <p:spPr>
          <a:xfrm>
            <a:off x="4663209" y="2213530"/>
            <a:ext cx="0" cy="4561233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803C4857-7091-944D-23EE-F196AAE29A58}"/>
              </a:ext>
            </a:extLst>
          </p:cNvPr>
          <p:cNvSpPr/>
          <p:nvPr/>
        </p:nvSpPr>
        <p:spPr>
          <a:xfrm>
            <a:off x="780890" y="3557727"/>
            <a:ext cx="2617463" cy="1110167"/>
          </a:xfrm>
          <a:prstGeom prst="rect">
            <a:avLst/>
          </a:prstGeom>
          <a:solidFill>
            <a:schemeClr val="accent2">
              <a:lumMod val="40000"/>
              <a:lumOff val="60000"/>
              <a:alpha val="32144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5B5E83-9DAC-5023-D175-F9DE0048C6FA}"/>
              </a:ext>
            </a:extLst>
          </p:cNvPr>
          <p:cNvSpPr/>
          <p:nvPr/>
        </p:nvSpPr>
        <p:spPr>
          <a:xfrm>
            <a:off x="6859307" y="2707343"/>
            <a:ext cx="4859224" cy="1960552"/>
          </a:xfrm>
          <a:prstGeom prst="rect">
            <a:avLst/>
          </a:prstGeom>
          <a:solidFill>
            <a:schemeClr val="accent2">
              <a:lumMod val="40000"/>
              <a:lumOff val="60000"/>
              <a:alpha val="32144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3D2B4-89E9-95D9-B394-1018089DB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4BB5E-61BA-3AAD-3EA3-E20F73E6F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6CD4AF-FA4B-AC5A-C097-D93078329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19</a:t>
            </a:fld>
            <a:endParaRPr lang="en-FR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5CB6B9B-A3CE-6EA8-EF04-F8D1E07199D7}"/>
              </a:ext>
            </a:extLst>
          </p:cNvPr>
          <p:cNvCxnSpPr>
            <a:cxnSpLocks/>
          </p:cNvCxnSpPr>
          <p:nvPr/>
        </p:nvCxnSpPr>
        <p:spPr>
          <a:xfrm>
            <a:off x="838200" y="3546229"/>
            <a:ext cx="11036274" cy="0"/>
          </a:xfrm>
          <a:prstGeom prst="straightConnector1">
            <a:avLst/>
          </a:prstGeom>
          <a:ln w="3175">
            <a:solidFill>
              <a:schemeClr val="tx1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9D27BF6-974B-F8A4-D30D-580283351D29}"/>
              </a:ext>
            </a:extLst>
          </p:cNvPr>
          <p:cNvSpPr txBox="1"/>
          <p:nvPr/>
        </p:nvSpPr>
        <p:spPr>
          <a:xfrm>
            <a:off x="11558493" y="3070964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time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A5873-46BC-A76D-7C91-DC273DD30918}"/>
              </a:ext>
            </a:extLst>
          </p:cNvPr>
          <p:cNvSpPr txBox="1"/>
          <p:nvPr/>
        </p:nvSpPr>
        <p:spPr>
          <a:xfrm>
            <a:off x="11813323" y="3361563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∞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92C865-ADC8-7265-99FB-95555936A566}"/>
              </a:ext>
            </a:extLst>
          </p:cNvPr>
          <p:cNvSpPr txBox="1"/>
          <p:nvPr/>
        </p:nvSpPr>
        <p:spPr>
          <a:xfrm>
            <a:off x="546369" y="336156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0</a:t>
            </a:r>
          </a:p>
        </p:txBody>
      </p:sp>
      <p:sp>
        <p:nvSpPr>
          <p:cNvPr id="25" name="Line 30">
            <a:extLst>
              <a:ext uri="{FF2B5EF4-FFF2-40B4-BE49-F238E27FC236}">
                <a16:creationId xmlns:a16="http://schemas.microsoft.com/office/drawing/2014/main" id="{00787A20-9764-F1AE-309E-D161A9C2BEC5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4254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6" name="Line 30">
            <a:extLst>
              <a:ext uri="{FF2B5EF4-FFF2-40B4-BE49-F238E27FC236}">
                <a16:creationId xmlns:a16="http://schemas.microsoft.com/office/drawing/2014/main" id="{4B0BE96E-A402-7AC9-074C-9D8F89E8EA40}"/>
              </a:ext>
            </a:extLst>
          </p:cNvPr>
          <p:cNvSpPr>
            <a:spLocks noChangeShapeType="1"/>
          </p:cNvSpPr>
          <p:nvPr/>
        </p:nvSpPr>
        <p:spPr bwMode="auto">
          <a:xfrm>
            <a:off x="4061315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9" name="Line 30">
            <a:extLst>
              <a:ext uri="{FF2B5EF4-FFF2-40B4-BE49-F238E27FC236}">
                <a16:creationId xmlns:a16="http://schemas.microsoft.com/office/drawing/2014/main" id="{85D67DF5-76FF-625B-B294-F08D03617433}"/>
              </a:ext>
            </a:extLst>
          </p:cNvPr>
          <p:cNvSpPr>
            <a:spLocks noChangeShapeType="1"/>
          </p:cNvSpPr>
          <p:nvPr/>
        </p:nvSpPr>
        <p:spPr bwMode="auto">
          <a:xfrm>
            <a:off x="3390069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0" name="Line 30">
            <a:extLst>
              <a:ext uri="{FF2B5EF4-FFF2-40B4-BE49-F238E27FC236}">
                <a16:creationId xmlns:a16="http://schemas.microsoft.com/office/drawing/2014/main" id="{327F6BD7-4248-CC2A-B293-2D2CD5F91F94}"/>
              </a:ext>
            </a:extLst>
          </p:cNvPr>
          <p:cNvSpPr>
            <a:spLocks noChangeShapeType="1"/>
          </p:cNvSpPr>
          <p:nvPr/>
        </p:nvSpPr>
        <p:spPr bwMode="auto">
          <a:xfrm>
            <a:off x="4364402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Line 30">
            <a:extLst>
              <a:ext uri="{FF2B5EF4-FFF2-40B4-BE49-F238E27FC236}">
                <a16:creationId xmlns:a16="http://schemas.microsoft.com/office/drawing/2014/main" id="{43B73CA3-5381-84B1-9EBC-5E6659F7D9A8}"/>
              </a:ext>
            </a:extLst>
          </p:cNvPr>
          <p:cNvSpPr>
            <a:spLocks noChangeShapeType="1"/>
          </p:cNvSpPr>
          <p:nvPr/>
        </p:nvSpPr>
        <p:spPr bwMode="auto">
          <a:xfrm>
            <a:off x="5630692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2" name="Line 30">
            <a:extLst>
              <a:ext uri="{FF2B5EF4-FFF2-40B4-BE49-F238E27FC236}">
                <a16:creationId xmlns:a16="http://schemas.microsoft.com/office/drawing/2014/main" id="{39327B32-6877-0A05-D461-F1EF7C0D5C27}"/>
              </a:ext>
            </a:extLst>
          </p:cNvPr>
          <p:cNvSpPr>
            <a:spLocks noChangeShapeType="1"/>
          </p:cNvSpPr>
          <p:nvPr/>
        </p:nvSpPr>
        <p:spPr bwMode="auto">
          <a:xfrm>
            <a:off x="5957753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3" name="Line 30">
            <a:extLst>
              <a:ext uri="{FF2B5EF4-FFF2-40B4-BE49-F238E27FC236}">
                <a16:creationId xmlns:a16="http://schemas.microsoft.com/office/drawing/2014/main" id="{43799887-6C09-674A-3CDF-E1F4D4516ADB}"/>
              </a:ext>
            </a:extLst>
          </p:cNvPr>
          <p:cNvSpPr>
            <a:spLocks noChangeShapeType="1"/>
          </p:cNvSpPr>
          <p:nvPr/>
        </p:nvSpPr>
        <p:spPr bwMode="auto">
          <a:xfrm>
            <a:off x="4663209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4" name="Line 30">
            <a:extLst>
              <a:ext uri="{FF2B5EF4-FFF2-40B4-BE49-F238E27FC236}">
                <a16:creationId xmlns:a16="http://schemas.microsoft.com/office/drawing/2014/main" id="{6711361B-51F8-DED2-58F6-660A34164EF3}"/>
              </a:ext>
            </a:extLst>
          </p:cNvPr>
          <p:cNvSpPr>
            <a:spLocks noChangeShapeType="1"/>
          </p:cNvSpPr>
          <p:nvPr/>
        </p:nvSpPr>
        <p:spPr bwMode="auto">
          <a:xfrm>
            <a:off x="4959447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5" name="Line 30">
            <a:extLst>
              <a:ext uri="{FF2B5EF4-FFF2-40B4-BE49-F238E27FC236}">
                <a16:creationId xmlns:a16="http://schemas.microsoft.com/office/drawing/2014/main" id="{6A792B5F-A49E-7E5B-946F-7DF4AEC27046}"/>
              </a:ext>
            </a:extLst>
          </p:cNvPr>
          <p:cNvSpPr>
            <a:spLocks noChangeShapeType="1"/>
          </p:cNvSpPr>
          <p:nvPr/>
        </p:nvSpPr>
        <p:spPr bwMode="auto">
          <a:xfrm>
            <a:off x="5286507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6" name="Line 30">
            <a:extLst>
              <a:ext uri="{FF2B5EF4-FFF2-40B4-BE49-F238E27FC236}">
                <a16:creationId xmlns:a16="http://schemas.microsoft.com/office/drawing/2014/main" id="{C5CC420C-B04F-0D64-A10D-95235E33B1D7}"/>
              </a:ext>
            </a:extLst>
          </p:cNvPr>
          <p:cNvSpPr>
            <a:spLocks noChangeShapeType="1"/>
          </p:cNvSpPr>
          <p:nvPr/>
        </p:nvSpPr>
        <p:spPr bwMode="auto">
          <a:xfrm>
            <a:off x="6260840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9" name="Line 30">
            <a:extLst>
              <a:ext uri="{FF2B5EF4-FFF2-40B4-BE49-F238E27FC236}">
                <a16:creationId xmlns:a16="http://schemas.microsoft.com/office/drawing/2014/main" id="{3868C85D-FD72-BCD5-649F-4BCFC3580BBC}"/>
              </a:ext>
            </a:extLst>
          </p:cNvPr>
          <p:cNvSpPr>
            <a:spLocks noChangeShapeType="1"/>
          </p:cNvSpPr>
          <p:nvPr/>
        </p:nvSpPr>
        <p:spPr bwMode="auto">
          <a:xfrm>
            <a:off x="6572490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0" name="Line 30">
            <a:extLst>
              <a:ext uri="{FF2B5EF4-FFF2-40B4-BE49-F238E27FC236}">
                <a16:creationId xmlns:a16="http://schemas.microsoft.com/office/drawing/2014/main" id="{F57C4502-745B-3CEF-68CA-F6529B910F9E}"/>
              </a:ext>
            </a:extLst>
          </p:cNvPr>
          <p:cNvSpPr>
            <a:spLocks noChangeShapeType="1"/>
          </p:cNvSpPr>
          <p:nvPr/>
        </p:nvSpPr>
        <p:spPr bwMode="auto">
          <a:xfrm>
            <a:off x="6868728" y="3546229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2D4FA33B-7194-D9A7-888F-A78FC561F20F}"/>
              </a:ext>
            </a:extLst>
          </p:cNvPr>
          <p:cNvCxnSpPr>
            <a:cxnSpLocks/>
          </p:cNvCxnSpPr>
          <p:nvPr/>
        </p:nvCxnSpPr>
        <p:spPr>
          <a:xfrm>
            <a:off x="857035" y="35271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Curved Connector 57">
            <a:extLst>
              <a:ext uri="{FF2B5EF4-FFF2-40B4-BE49-F238E27FC236}">
                <a16:creationId xmlns:a16="http://schemas.microsoft.com/office/drawing/2014/main" id="{AC42A4E0-6B09-5843-48CF-E4A40FFE2C99}"/>
              </a:ext>
            </a:extLst>
          </p:cNvPr>
          <p:cNvCxnSpPr>
            <a:cxnSpLocks/>
          </p:cNvCxnSpPr>
          <p:nvPr/>
        </p:nvCxnSpPr>
        <p:spPr>
          <a:xfrm>
            <a:off x="1168911" y="35271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6425AE42-9E6F-981C-6B0E-12E911DCD4E5}"/>
              </a:ext>
            </a:extLst>
          </p:cNvPr>
          <p:cNvCxnSpPr>
            <a:cxnSpLocks/>
          </p:cNvCxnSpPr>
          <p:nvPr/>
        </p:nvCxnSpPr>
        <p:spPr>
          <a:xfrm>
            <a:off x="1483440" y="35271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Curved Connector 59">
            <a:extLst>
              <a:ext uri="{FF2B5EF4-FFF2-40B4-BE49-F238E27FC236}">
                <a16:creationId xmlns:a16="http://schemas.microsoft.com/office/drawing/2014/main" id="{C7CA6896-4963-01AD-6FE6-E0242AAACE8A}"/>
              </a:ext>
            </a:extLst>
          </p:cNvPr>
          <p:cNvCxnSpPr>
            <a:cxnSpLocks/>
          </p:cNvCxnSpPr>
          <p:nvPr/>
        </p:nvCxnSpPr>
        <p:spPr>
          <a:xfrm>
            <a:off x="1795316" y="35271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Curved Connector 60">
            <a:extLst>
              <a:ext uri="{FF2B5EF4-FFF2-40B4-BE49-F238E27FC236}">
                <a16:creationId xmlns:a16="http://schemas.microsoft.com/office/drawing/2014/main" id="{B270252D-4E63-E784-AEA5-70AED367CF53}"/>
              </a:ext>
            </a:extLst>
          </p:cNvPr>
          <p:cNvCxnSpPr>
            <a:cxnSpLocks/>
          </p:cNvCxnSpPr>
          <p:nvPr/>
        </p:nvCxnSpPr>
        <p:spPr>
          <a:xfrm>
            <a:off x="2148394" y="35144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Curved Connector 61">
            <a:extLst>
              <a:ext uri="{FF2B5EF4-FFF2-40B4-BE49-F238E27FC236}">
                <a16:creationId xmlns:a16="http://schemas.microsoft.com/office/drawing/2014/main" id="{7AE2F2B2-EBBD-A013-E0EA-B70AACB7657C}"/>
              </a:ext>
            </a:extLst>
          </p:cNvPr>
          <p:cNvCxnSpPr>
            <a:cxnSpLocks/>
          </p:cNvCxnSpPr>
          <p:nvPr/>
        </p:nvCxnSpPr>
        <p:spPr>
          <a:xfrm>
            <a:off x="2460270" y="35144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>
            <a:extLst>
              <a:ext uri="{FF2B5EF4-FFF2-40B4-BE49-F238E27FC236}">
                <a16:creationId xmlns:a16="http://schemas.microsoft.com/office/drawing/2014/main" id="{BF627002-D497-C73E-6464-DDA26484ED85}"/>
              </a:ext>
            </a:extLst>
          </p:cNvPr>
          <p:cNvCxnSpPr>
            <a:cxnSpLocks/>
          </p:cNvCxnSpPr>
          <p:nvPr/>
        </p:nvCxnSpPr>
        <p:spPr>
          <a:xfrm>
            <a:off x="2774799" y="35144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Curved Connector 63">
            <a:extLst>
              <a:ext uri="{FF2B5EF4-FFF2-40B4-BE49-F238E27FC236}">
                <a16:creationId xmlns:a16="http://schemas.microsoft.com/office/drawing/2014/main" id="{3B2FE017-77D2-5171-8E97-81C6A6B00201}"/>
              </a:ext>
            </a:extLst>
          </p:cNvPr>
          <p:cNvCxnSpPr>
            <a:cxnSpLocks/>
          </p:cNvCxnSpPr>
          <p:nvPr/>
        </p:nvCxnSpPr>
        <p:spPr>
          <a:xfrm>
            <a:off x="3086675" y="351448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>
            <a:extLst>
              <a:ext uri="{FF2B5EF4-FFF2-40B4-BE49-F238E27FC236}">
                <a16:creationId xmlns:a16="http://schemas.microsoft.com/office/drawing/2014/main" id="{01F657B6-1C81-321D-0093-CBB792B29000}"/>
              </a:ext>
            </a:extLst>
          </p:cNvPr>
          <p:cNvCxnSpPr>
            <a:cxnSpLocks/>
          </p:cNvCxnSpPr>
          <p:nvPr/>
        </p:nvCxnSpPr>
        <p:spPr>
          <a:xfrm>
            <a:off x="3411374" y="35208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Curved Connector 65">
            <a:extLst>
              <a:ext uri="{FF2B5EF4-FFF2-40B4-BE49-F238E27FC236}">
                <a16:creationId xmlns:a16="http://schemas.microsoft.com/office/drawing/2014/main" id="{AD677375-1490-7654-A40F-8010175E464D}"/>
              </a:ext>
            </a:extLst>
          </p:cNvPr>
          <p:cNvCxnSpPr>
            <a:cxnSpLocks/>
          </p:cNvCxnSpPr>
          <p:nvPr/>
        </p:nvCxnSpPr>
        <p:spPr>
          <a:xfrm>
            <a:off x="3723250" y="35208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urved Connector 66">
            <a:extLst>
              <a:ext uri="{FF2B5EF4-FFF2-40B4-BE49-F238E27FC236}">
                <a16:creationId xmlns:a16="http://schemas.microsoft.com/office/drawing/2014/main" id="{3BB35310-1C12-EB3C-161E-4C6CDA9450E9}"/>
              </a:ext>
            </a:extLst>
          </p:cNvPr>
          <p:cNvCxnSpPr>
            <a:cxnSpLocks/>
          </p:cNvCxnSpPr>
          <p:nvPr/>
        </p:nvCxnSpPr>
        <p:spPr>
          <a:xfrm>
            <a:off x="4037779" y="35208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Curved Connector 67">
            <a:extLst>
              <a:ext uri="{FF2B5EF4-FFF2-40B4-BE49-F238E27FC236}">
                <a16:creationId xmlns:a16="http://schemas.microsoft.com/office/drawing/2014/main" id="{63241248-D5D1-05E3-7FAD-2A5BB2C5C056}"/>
              </a:ext>
            </a:extLst>
          </p:cNvPr>
          <p:cNvCxnSpPr>
            <a:cxnSpLocks/>
          </p:cNvCxnSpPr>
          <p:nvPr/>
        </p:nvCxnSpPr>
        <p:spPr>
          <a:xfrm>
            <a:off x="4349655" y="35208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Curved Connector 68">
            <a:extLst>
              <a:ext uri="{FF2B5EF4-FFF2-40B4-BE49-F238E27FC236}">
                <a16:creationId xmlns:a16="http://schemas.microsoft.com/office/drawing/2014/main" id="{62B1AC4A-C3D8-D55D-C0E0-ED04E345346C}"/>
              </a:ext>
            </a:extLst>
          </p:cNvPr>
          <p:cNvCxnSpPr>
            <a:cxnSpLocks/>
          </p:cNvCxnSpPr>
          <p:nvPr/>
        </p:nvCxnSpPr>
        <p:spPr>
          <a:xfrm>
            <a:off x="4702733" y="35081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urved Connector 69">
            <a:extLst>
              <a:ext uri="{FF2B5EF4-FFF2-40B4-BE49-F238E27FC236}">
                <a16:creationId xmlns:a16="http://schemas.microsoft.com/office/drawing/2014/main" id="{0CB5C537-0AF1-3D71-CD63-4D73D4B034A3}"/>
              </a:ext>
            </a:extLst>
          </p:cNvPr>
          <p:cNvCxnSpPr>
            <a:cxnSpLocks/>
          </p:cNvCxnSpPr>
          <p:nvPr/>
        </p:nvCxnSpPr>
        <p:spPr>
          <a:xfrm>
            <a:off x="5014609" y="35081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Curved Connector 70">
            <a:extLst>
              <a:ext uri="{FF2B5EF4-FFF2-40B4-BE49-F238E27FC236}">
                <a16:creationId xmlns:a16="http://schemas.microsoft.com/office/drawing/2014/main" id="{207D2C5A-4C18-96FA-7C95-987ECBF82048}"/>
              </a:ext>
            </a:extLst>
          </p:cNvPr>
          <p:cNvCxnSpPr>
            <a:cxnSpLocks/>
          </p:cNvCxnSpPr>
          <p:nvPr/>
        </p:nvCxnSpPr>
        <p:spPr>
          <a:xfrm>
            <a:off x="5329138" y="35081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Curved Connector 71">
            <a:extLst>
              <a:ext uri="{FF2B5EF4-FFF2-40B4-BE49-F238E27FC236}">
                <a16:creationId xmlns:a16="http://schemas.microsoft.com/office/drawing/2014/main" id="{7FE57C42-1BD3-2D0D-7F73-3D038145EBB5}"/>
              </a:ext>
            </a:extLst>
          </p:cNvPr>
          <p:cNvCxnSpPr>
            <a:cxnSpLocks/>
          </p:cNvCxnSpPr>
          <p:nvPr/>
        </p:nvCxnSpPr>
        <p:spPr>
          <a:xfrm>
            <a:off x="5641014" y="35081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9C588875-0373-E3D5-0A46-9C416F916496}"/>
              </a:ext>
            </a:extLst>
          </p:cNvPr>
          <p:cNvCxnSpPr>
            <a:cxnSpLocks/>
          </p:cNvCxnSpPr>
          <p:nvPr/>
        </p:nvCxnSpPr>
        <p:spPr>
          <a:xfrm>
            <a:off x="5936664" y="35220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urved Connector 73">
            <a:extLst>
              <a:ext uri="{FF2B5EF4-FFF2-40B4-BE49-F238E27FC236}">
                <a16:creationId xmlns:a16="http://schemas.microsoft.com/office/drawing/2014/main" id="{D9688786-DAED-3437-4537-0A8C443484B1}"/>
              </a:ext>
            </a:extLst>
          </p:cNvPr>
          <p:cNvCxnSpPr>
            <a:cxnSpLocks/>
          </p:cNvCxnSpPr>
          <p:nvPr/>
        </p:nvCxnSpPr>
        <p:spPr>
          <a:xfrm>
            <a:off x="6248540" y="35220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urved Connector 74">
            <a:extLst>
              <a:ext uri="{FF2B5EF4-FFF2-40B4-BE49-F238E27FC236}">
                <a16:creationId xmlns:a16="http://schemas.microsoft.com/office/drawing/2014/main" id="{92CE4063-64C0-F6EA-A023-35FBAE2105AD}"/>
              </a:ext>
            </a:extLst>
          </p:cNvPr>
          <p:cNvCxnSpPr>
            <a:cxnSpLocks/>
          </p:cNvCxnSpPr>
          <p:nvPr/>
        </p:nvCxnSpPr>
        <p:spPr>
          <a:xfrm>
            <a:off x="6563069" y="3522031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FE0E4D8-C69A-2C4F-8FBF-FCFDAE2F0F06}"/>
              </a:ext>
            </a:extLst>
          </p:cNvPr>
          <p:cNvSpPr txBox="1"/>
          <p:nvPr/>
        </p:nvSpPr>
        <p:spPr>
          <a:xfrm>
            <a:off x="7321643" y="3954195"/>
            <a:ext cx="4114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FR" dirty="0"/>
              <a:t>The wall</a:t>
            </a:r>
          </a:p>
          <a:p>
            <a:pPr algn="ctr"/>
            <a:r>
              <a:rPr lang="en-FR" dirty="0"/>
              <a:t>”cannot be in ‘n’ if x &gt; 5 time units”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8EE4582-942E-F415-FAA3-681A998A14FC}"/>
              </a:ext>
            </a:extLst>
          </p:cNvPr>
          <p:cNvSpPr txBox="1"/>
          <p:nvPr/>
        </p:nvSpPr>
        <p:spPr>
          <a:xfrm>
            <a:off x="916172" y="3558928"/>
            <a:ext cx="24109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“cannot fire the </a:t>
            </a:r>
            <a:br>
              <a:rPr lang="en-FR" dirty="0"/>
            </a:br>
            <a:r>
              <a:rPr lang="en-FR" dirty="0"/>
              <a:t>state-switch transition</a:t>
            </a:r>
            <a:br>
              <a:rPr lang="en-FR" dirty="0"/>
            </a:br>
            <a:r>
              <a:rPr lang="en-FR" dirty="0"/>
              <a:t>before 2 time units”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337C770-7718-1EAA-A3BA-BA3AC8AAC373}"/>
              </a:ext>
            </a:extLst>
          </p:cNvPr>
          <p:cNvSpPr/>
          <p:nvPr/>
        </p:nvSpPr>
        <p:spPr>
          <a:xfrm>
            <a:off x="890597" y="1278027"/>
            <a:ext cx="1173250" cy="117325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FR" sz="4000" dirty="0">
                <a:solidFill>
                  <a:schemeClr val="tx1"/>
                </a:solidFill>
              </a:rPr>
              <a:t>n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56562589-D541-71CD-A4CE-A2ECC2B7AFA7}"/>
              </a:ext>
            </a:extLst>
          </p:cNvPr>
          <p:cNvSpPr/>
          <p:nvPr/>
        </p:nvSpPr>
        <p:spPr>
          <a:xfrm>
            <a:off x="5399240" y="1278027"/>
            <a:ext cx="1173250" cy="117325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FR" sz="40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45" name="Line 5">
            <a:extLst>
              <a:ext uri="{FF2B5EF4-FFF2-40B4-BE49-F238E27FC236}">
                <a16:creationId xmlns:a16="http://schemas.microsoft.com/office/drawing/2014/main" id="{0AD2FECE-A30C-ACEC-52AF-CCEC8B5C77B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63848" y="1864652"/>
            <a:ext cx="3335392" cy="1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33D9813B-5FB7-9FCF-9458-B0AE46AB9788}"/>
              </a:ext>
            </a:extLst>
          </p:cNvPr>
          <p:cNvCxnSpPr>
            <a:cxnSpLocks/>
            <a:stCxn id="44" idx="7"/>
            <a:endCxn id="44" idx="5"/>
          </p:cNvCxnSpPr>
          <p:nvPr/>
        </p:nvCxnSpPr>
        <p:spPr>
          <a:xfrm rot="16200000" flipH="1">
            <a:off x="5985865" y="1864652"/>
            <a:ext cx="829614" cy="12700"/>
          </a:xfrm>
          <a:prstGeom prst="curvedConnector5">
            <a:avLst>
              <a:gd name="adj1" fmla="val -27555"/>
              <a:gd name="adj2" fmla="val 9685291"/>
              <a:gd name="adj3" fmla="val 127555"/>
            </a:avLst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ectangle 26">
            <a:extLst>
              <a:ext uri="{FF2B5EF4-FFF2-40B4-BE49-F238E27FC236}">
                <a16:creationId xmlns:a16="http://schemas.microsoft.com/office/drawing/2014/main" id="{5F2B40FB-578C-DCFA-2DF3-618FDAB20F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920" y="1998639"/>
            <a:ext cx="823944" cy="400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l"/>
            <a:r>
              <a:rPr lang="en-US" altLang="x-none" sz="2000" dirty="0">
                <a:latin typeface="Tahoma" charset="0"/>
              </a:rPr>
              <a:t>x&lt;=5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0A00339-3AA0-F97C-7A06-6C392B99F592}"/>
              </a:ext>
            </a:extLst>
          </p:cNvPr>
          <p:cNvSpPr txBox="1"/>
          <p:nvPr/>
        </p:nvSpPr>
        <p:spPr>
          <a:xfrm>
            <a:off x="2430777" y="1495320"/>
            <a:ext cx="1721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/>
              <a:t>T</a:t>
            </a:r>
            <a:r>
              <a:rPr lang="en-FR" i="1" dirty="0"/>
              <a:t>1</a:t>
            </a:r>
            <a:r>
              <a:rPr lang="en-FR" dirty="0"/>
              <a:t>: [x &gt; 2] / </a:t>
            </a:r>
            <a:r>
              <a:rPr lang="en-FR" dirty="0">
                <a:solidFill>
                  <a:srgbClr val="FF0000"/>
                </a:solidFill>
              </a:rPr>
              <a:t>x = 0</a:t>
            </a:r>
          </a:p>
        </p:txBody>
      </p:sp>
      <p:sp>
        <p:nvSpPr>
          <p:cNvPr id="2" name="Rectangle 26">
            <a:extLst>
              <a:ext uri="{FF2B5EF4-FFF2-40B4-BE49-F238E27FC236}">
                <a16:creationId xmlns:a16="http://schemas.microsoft.com/office/drawing/2014/main" id="{1EF7BDAC-3DAF-9831-D267-12652DE31D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70378" y="1998639"/>
            <a:ext cx="823944" cy="400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l"/>
            <a:r>
              <a:rPr lang="en-US" altLang="x-none" sz="2000" dirty="0">
                <a:latin typeface="Tahoma" charset="0"/>
              </a:rPr>
              <a:t>x&lt;=3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0F1A23-F227-74C6-770C-6779368D297B}"/>
              </a:ext>
            </a:extLst>
          </p:cNvPr>
          <p:cNvSpPr/>
          <p:nvPr/>
        </p:nvSpPr>
        <p:spPr>
          <a:xfrm>
            <a:off x="6859305" y="4788497"/>
            <a:ext cx="4859225" cy="1548804"/>
          </a:xfrm>
          <a:prstGeom prst="rect">
            <a:avLst/>
          </a:prstGeom>
          <a:solidFill>
            <a:srgbClr val="FF0000">
              <a:alpha val="3214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/>
              <a:t> 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2C397F8-6BD5-8986-C37D-C67F78D2CC23}"/>
              </a:ext>
            </a:extLst>
          </p:cNvPr>
          <p:cNvCxnSpPr>
            <a:cxnSpLocks/>
          </p:cNvCxnSpPr>
          <p:nvPr/>
        </p:nvCxnSpPr>
        <p:spPr>
          <a:xfrm>
            <a:off x="3382913" y="5215635"/>
            <a:ext cx="8491561" cy="0"/>
          </a:xfrm>
          <a:prstGeom prst="straightConnector1">
            <a:avLst/>
          </a:prstGeom>
          <a:ln w="3175">
            <a:solidFill>
              <a:schemeClr val="tx1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657F941-9862-0ED4-90B5-620E81F7DEB9}"/>
              </a:ext>
            </a:extLst>
          </p:cNvPr>
          <p:cNvSpPr txBox="1"/>
          <p:nvPr/>
        </p:nvSpPr>
        <p:spPr>
          <a:xfrm>
            <a:off x="11567914" y="5124544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850E5F-10EE-B25F-B5D5-836E05E9A71A}"/>
              </a:ext>
            </a:extLst>
          </p:cNvPr>
          <p:cNvSpPr txBox="1"/>
          <p:nvPr/>
        </p:nvSpPr>
        <p:spPr>
          <a:xfrm>
            <a:off x="11813323" y="5030969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∞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FFA375-CF42-9644-F231-4C978628BAD8}"/>
              </a:ext>
            </a:extLst>
          </p:cNvPr>
          <p:cNvSpPr txBox="1"/>
          <p:nvPr/>
        </p:nvSpPr>
        <p:spPr>
          <a:xfrm>
            <a:off x="3103015" y="503732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0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F36137D7-E180-347F-5876-17760656894C}"/>
              </a:ext>
            </a:extLst>
          </p:cNvPr>
          <p:cNvSpPr txBox="1"/>
          <p:nvPr/>
        </p:nvSpPr>
        <p:spPr>
          <a:xfrm>
            <a:off x="7321643" y="5623601"/>
            <a:ext cx="4114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FR" dirty="0"/>
              <a:t>”cannot be in ‘m’ if x &gt; 3 time units”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CF3A53E6-6A64-0700-36D0-3025A770AC3B}"/>
              </a:ext>
            </a:extLst>
          </p:cNvPr>
          <p:cNvSpPr txBox="1"/>
          <p:nvPr/>
        </p:nvSpPr>
        <p:spPr>
          <a:xfrm>
            <a:off x="3398353" y="6488668"/>
            <a:ext cx="30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/>
              <a:t>2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AAE3FFB4-7586-4F1E-55F4-7E032FD1F0AE}"/>
              </a:ext>
            </a:extLst>
          </p:cNvPr>
          <p:cNvSpPr txBox="1"/>
          <p:nvPr/>
        </p:nvSpPr>
        <p:spPr>
          <a:xfrm>
            <a:off x="4877176" y="6488668"/>
            <a:ext cx="30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/>
              <a:t>3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AB0A0CC5-1066-F535-7CB4-6C89DFE7B862}"/>
              </a:ext>
            </a:extLst>
          </p:cNvPr>
          <p:cNvSpPr txBox="1"/>
          <p:nvPr/>
        </p:nvSpPr>
        <p:spPr>
          <a:xfrm>
            <a:off x="6859307" y="648866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5</a:t>
            </a:r>
          </a:p>
        </p:txBody>
      </p: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0F55CA-A146-CDA5-B78C-07D9736A1F3A}"/>
              </a:ext>
            </a:extLst>
          </p:cNvPr>
          <p:cNvCxnSpPr>
            <a:cxnSpLocks/>
          </p:cNvCxnSpPr>
          <p:nvPr/>
        </p:nvCxnSpPr>
        <p:spPr>
          <a:xfrm>
            <a:off x="6863925" y="2213530"/>
            <a:ext cx="0" cy="4561233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Line 30">
            <a:extLst>
              <a:ext uri="{FF2B5EF4-FFF2-40B4-BE49-F238E27FC236}">
                <a16:creationId xmlns:a16="http://schemas.microsoft.com/office/drawing/2014/main" id="{E184FA6F-DF5B-B202-B226-86BF5A4C69B0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4254" y="5215634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0" name="Line 30">
            <a:extLst>
              <a:ext uri="{FF2B5EF4-FFF2-40B4-BE49-F238E27FC236}">
                <a16:creationId xmlns:a16="http://schemas.microsoft.com/office/drawing/2014/main" id="{57814306-0AF9-2123-6407-74EB011E6CD9}"/>
              </a:ext>
            </a:extLst>
          </p:cNvPr>
          <p:cNvSpPr>
            <a:spLocks noChangeShapeType="1"/>
          </p:cNvSpPr>
          <p:nvPr/>
        </p:nvSpPr>
        <p:spPr bwMode="auto">
          <a:xfrm>
            <a:off x="4061315" y="5215634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1" name="Line 30">
            <a:extLst>
              <a:ext uri="{FF2B5EF4-FFF2-40B4-BE49-F238E27FC236}">
                <a16:creationId xmlns:a16="http://schemas.microsoft.com/office/drawing/2014/main" id="{435DC55C-054F-C8F2-FFE8-04084A021BFE}"/>
              </a:ext>
            </a:extLst>
          </p:cNvPr>
          <p:cNvSpPr>
            <a:spLocks noChangeShapeType="1"/>
          </p:cNvSpPr>
          <p:nvPr/>
        </p:nvSpPr>
        <p:spPr bwMode="auto">
          <a:xfrm>
            <a:off x="3390069" y="5215634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3" name="Line 30">
            <a:extLst>
              <a:ext uri="{FF2B5EF4-FFF2-40B4-BE49-F238E27FC236}">
                <a16:creationId xmlns:a16="http://schemas.microsoft.com/office/drawing/2014/main" id="{3F016E60-B9B8-DC4D-06B3-97A7E5BA45CC}"/>
              </a:ext>
            </a:extLst>
          </p:cNvPr>
          <p:cNvSpPr>
            <a:spLocks noChangeShapeType="1"/>
          </p:cNvSpPr>
          <p:nvPr/>
        </p:nvSpPr>
        <p:spPr bwMode="auto">
          <a:xfrm>
            <a:off x="4364402" y="5215634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4" name="Line 30">
            <a:extLst>
              <a:ext uri="{FF2B5EF4-FFF2-40B4-BE49-F238E27FC236}">
                <a16:creationId xmlns:a16="http://schemas.microsoft.com/office/drawing/2014/main" id="{8A4CC291-3F64-8764-7766-DDAB5BB4E72A}"/>
              </a:ext>
            </a:extLst>
          </p:cNvPr>
          <p:cNvSpPr>
            <a:spLocks noChangeShapeType="1"/>
          </p:cNvSpPr>
          <p:nvPr/>
        </p:nvSpPr>
        <p:spPr bwMode="auto">
          <a:xfrm>
            <a:off x="5630692" y="5215634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5" name="Line 30">
            <a:extLst>
              <a:ext uri="{FF2B5EF4-FFF2-40B4-BE49-F238E27FC236}">
                <a16:creationId xmlns:a16="http://schemas.microsoft.com/office/drawing/2014/main" id="{1C9E1CC4-45F9-A4FD-4422-E64ACEB9830A}"/>
              </a:ext>
            </a:extLst>
          </p:cNvPr>
          <p:cNvSpPr>
            <a:spLocks noChangeShapeType="1"/>
          </p:cNvSpPr>
          <p:nvPr/>
        </p:nvSpPr>
        <p:spPr bwMode="auto">
          <a:xfrm>
            <a:off x="5957753" y="5215634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6" name="Line 30">
            <a:extLst>
              <a:ext uri="{FF2B5EF4-FFF2-40B4-BE49-F238E27FC236}">
                <a16:creationId xmlns:a16="http://schemas.microsoft.com/office/drawing/2014/main" id="{81E2529E-BF52-7FA5-128B-913439AF18B3}"/>
              </a:ext>
            </a:extLst>
          </p:cNvPr>
          <p:cNvSpPr>
            <a:spLocks noChangeShapeType="1"/>
          </p:cNvSpPr>
          <p:nvPr/>
        </p:nvSpPr>
        <p:spPr bwMode="auto">
          <a:xfrm>
            <a:off x="4663209" y="5215634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7" name="Line 30">
            <a:extLst>
              <a:ext uri="{FF2B5EF4-FFF2-40B4-BE49-F238E27FC236}">
                <a16:creationId xmlns:a16="http://schemas.microsoft.com/office/drawing/2014/main" id="{01CEEE2E-94B4-A077-A1B7-F1A852D41683}"/>
              </a:ext>
            </a:extLst>
          </p:cNvPr>
          <p:cNvSpPr>
            <a:spLocks noChangeShapeType="1"/>
          </p:cNvSpPr>
          <p:nvPr/>
        </p:nvSpPr>
        <p:spPr bwMode="auto">
          <a:xfrm>
            <a:off x="4959447" y="5215634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8" name="Line 30">
            <a:extLst>
              <a:ext uri="{FF2B5EF4-FFF2-40B4-BE49-F238E27FC236}">
                <a16:creationId xmlns:a16="http://schemas.microsoft.com/office/drawing/2014/main" id="{E54D8D8D-A8EB-AA85-B7F4-64D1B3AA6C1F}"/>
              </a:ext>
            </a:extLst>
          </p:cNvPr>
          <p:cNvSpPr>
            <a:spLocks noChangeShapeType="1"/>
          </p:cNvSpPr>
          <p:nvPr/>
        </p:nvSpPr>
        <p:spPr bwMode="auto">
          <a:xfrm>
            <a:off x="5286507" y="5215634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9" name="Line 30">
            <a:extLst>
              <a:ext uri="{FF2B5EF4-FFF2-40B4-BE49-F238E27FC236}">
                <a16:creationId xmlns:a16="http://schemas.microsoft.com/office/drawing/2014/main" id="{6886AFAA-B15F-9015-6BF8-EEC2B9CA9A9E}"/>
              </a:ext>
            </a:extLst>
          </p:cNvPr>
          <p:cNvSpPr>
            <a:spLocks noChangeShapeType="1"/>
          </p:cNvSpPr>
          <p:nvPr/>
        </p:nvSpPr>
        <p:spPr bwMode="auto">
          <a:xfrm>
            <a:off x="6260840" y="5215634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1" name="Line 30">
            <a:extLst>
              <a:ext uri="{FF2B5EF4-FFF2-40B4-BE49-F238E27FC236}">
                <a16:creationId xmlns:a16="http://schemas.microsoft.com/office/drawing/2014/main" id="{A35009FD-0406-A094-A150-5A14A694B785}"/>
              </a:ext>
            </a:extLst>
          </p:cNvPr>
          <p:cNvSpPr>
            <a:spLocks noChangeShapeType="1"/>
          </p:cNvSpPr>
          <p:nvPr/>
        </p:nvSpPr>
        <p:spPr bwMode="auto">
          <a:xfrm>
            <a:off x="6572490" y="5215634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5" name="Line 30">
            <a:extLst>
              <a:ext uri="{FF2B5EF4-FFF2-40B4-BE49-F238E27FC236}">
                <a16:creationId xmlns:a16="http://schemas.microsoft.com/office/drawing/2014/main" id="{1FDD534E-16FE-FF11-123D-29F93D1A3459}"/>
              </a:ext>
            </a:extLst>
          </p:cNvPr>
          <p:cNvSpPr>
            <a:spLocks noChangeShapeType="1"/>
          </p:cNvSpPr>
          <p:nvPr/>
        </p:nvSpPr>
        <p:spPr bwMode="auto">
          <a:xfrm>
            <a:off x="6868728" y="5215634"/>
            <a:ext cx="0" cy="737002"/>
          </a:xfrm>
          <a:prstGeom prst="line">
            <a:avLst/>
          </a:prstGeom>
          <a:noFill/>
          <a:ln w="38100">
            <a:solidFill>
              <a:schemeClr val="accent6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accent6"/>
              </a:solidFill>
            </a:endParaRPr>
          </a:p>
        </p:txBody>
      </p:sp>
      <p:cxnSp>
        <p:nvCxnSpPr>
          <p:cNvPr id="99" name="Curved Connector 98">
            <a:extLst>
              <a:ext uri="{FF2B5EF4-FFF2-40B4-BE49-F238E27FC236}">
                <a16:creationId xmlns:a16="http://schemas.microsoft.com/office/drawing/2014/main" id="{DAB258FD-F1C1-A888-8A75-E3FCDE33D150}"/>
              </a:ext>
            </a:extLst>
          </p:cNvPr>
          <p:cNvCxnSpPr>
            <a:cxnSpLocks/>
          </p:cNvCxnSpPr>
          <p:nvPr/>
        </p:nvCxnSpPr>
        <p:spPr>
          <a:xfrm>
            <a:off x="3411374" y="5190236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Curved Connector 99">
            <a:extLst>
              <a:ext uri="{FF2B5EF4-FFF2-40B4-BE49-F238E27FC236}">
                <a16:creationId xmlns:a16="http://schemas.microsoft.com/office/drawing/2014/main" id="{B95B46BF-D2A6-5E5D-13AE-142EE27D7860}"/>
              </a:ext>
            </a:extLst>
          </p:cNvPr>
          <p:cNvCxnSpPr>
            <a:cxnSpLocks/>
          </p:cNvCxnSpPr>
          <p:nvPr/>
        </p:nvCxnSpPr>
        <p:spPr>
          <a:xfrm>
            <a:off x="3723250" y="5190236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Curved Connector 100">
            <a:extLst>
              <a:ext uri="{FF2B5EF4-FFF2-40B4-BE49-F238E27FC236}">
                <a16:creationId xmlns:a16="http://schemas.microsoft.com/office/drawing/2014/main" id="{872AE36C-4BB6-4608-3746-6D2947EA3A3B}"/>
              </a:ext>
            </a:extLst>
          </p:cNvPr>
          <p:cNvCxnSpPr>
            <a:cxnSpLocks/>
          </p:cNvCxnSpPr>
          <p:nvPr/>
        </p:nvCxnSpPr>
        <p:spPr>
          <a:xfrm>
            <a:off x="4037779" y="5190236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035B6945-736F-02B3-97FA-AA2DB9EE21B2}"/>
              </a:ext>
            </a:extLst>
          </p:cNvPr>
          <p:cNvCxnSpPr>
            <a:cxnSpLocks/>
          </p:cNvCxnSpPr>
          <p:nvPr/>
        </p:nvCxnSpPr>
        <p:spPr>
          <a:xfrm>
            <a:off x="4349655" y="5190236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Curved Connector 102">
            <a:extLst>
              <a:ext uri="{FF2B5EF4-FFF2-40B4-BE49-F238E27FC236}">
                <a16:creationId xmlns:a16="http://schemas.microsoft.com/office/drawing/2014/main" id="{FA5349D4-871B-D540-D512-C2DE10CEF0EC}"/>
              </a:ext>
            </a:extLst>
          </p:cNvPr>
          <p:cNvCxnSpPr>
            <a:cxnSpLocks/>
          </p:cNvCxnSpPr>
          <p:nvPr/>
        </p:nvCxnSpPr>
        <p:spPr>
          <a:xfrm>
            <a:off x="4702733" y="5177536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Curved Connector 103">
            <a:extLst>
              <a:ext uri="{FF2B5EF4-FFF2-40B4-BE49-F238E27FC236}">
                <a16:creationId xmlns:a16="http://schemas.microsoft.com/office/drawing/2014/main" id="{6C96A741-2596-18EC-2C7F-89DF6B676B5A}"/>
              </a:ext>
            </a:extLst>
          </p:cNvPr>
          <p:cNvCxnSpPr>
            <a:cxnSpLocks/>
          </p:cNvCxnSpPr>
          <p:nvPr/>
        </p:nvCxnSpPr>
        <p:spPr>
          <a:xfrm>
            <a:off x="5014609" y="5177536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Curved Connector 104">
            <a:extLst>
              <a:ext uri="{FF2B5EF4-FFF2-40B4-BE49-F238E27FC236}">
                <a16:creationId xmlns:a16="http://schemas.microsoft.com/office/drawing/2014/main" id="{A0764CB8-317A-BB7F-B45C-893C43792B6B}"/>
              </a:ext>
            </a:extLst>
          </p:cNvPr>
          <p:cNvCxnSpPr>
            <a:cxnSpLocks/>
          </p:cNvCxnSpPr>
          <p:nvPr/>
        </p:nvCxnSpPr>
        <p:spPr>
          <a:xfrm>
            <a:off x="5329138" y="5177536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Curved Connector 105">
            <a:extLst>
              <a:ext uri="{FF2B5EF4-FFF2-40B4-BE49-F238E27FC236}">
                <a16:creationId xmlns:a16="http://schemas.microsoft.com/office/drawing/2014/main" id="{6FB6B33F-C5A1-37A3-4FD5-630C7C03AED7}"/>
              </a:ext>
            </a:extLst>
          </p:cNvPr>
          <p:cNvCxnSpPr>
            <a:cxnSpLocks/>
          </p:cNvCxnSpPr>
          <p:nvPr/>
        </p:nvCxnSpPr>
        <p:spPr>
          <a:xfrm>
            <a:off x="5641014" y="5177536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Curved Connector 106">
            <a:extLst>
              <a:ext uri="{FF2B5EF4-FFF2-40B4-BE49-F238E27FC236}">
                <a16:creationId xmlns:a16="http://schemas.microsoft.com/office/drawing/2014/main" id="{7143FA90-4CBA-34E9-49E1-7DE63C74AA8F}"/>
              </a:ext>
            </a:extLst>
          </p:cNvPr>
          <p:cNvCxnSpPr>
            <a:cxnSpLocks/>
          </p:cNvCxnSpPr>
          <p:nvPr/>
        </p:nvCxnSpPr>
        <p:spPr>
          <a:xfrm>
            <a:off x="5936664" y="5191436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Curved Connector 112">
            <a:extLst>
              <a:ext uri="{FF2B5EF4-FFF2-40B4-BE49-F238E27FC236}">
                <a16:creationId xmlns:a16="http://schemas.microsoft.com/office/drawing/2014/main" id="{E5A6225B-EE75-DAD3-FD13-A20001E35026}"/>
              </a:ext>
            </a:extLst>
          </p:cNvPr>
          <p:cNvCxnSpPr>
            <a:cxnSpLocks/>
          </p:cNvCxnSpPr>
          <p:nvPr/>
        </p:nvCxnSpPr>
        <p:spPr>
          <a:xfrm>
            <a:off x="6248540" y="5191436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Curved Connector 114">
            <a:extLst>
              <a:ext uri="{FF2B5EF4-FFF2-40B4-BE49-F238E27FC236}">
                <a16:creationId xmlns:a16="http://schemas.microsoft.com/office/drawing/2014/main" id="{9AC603BD-FCCE-D777-7519-E3A21215904A}"/>
              </a:ext>
            </a:extLst>
          </p:cNvPr>
          <p:cNvCxnSpPr>
            <a:cxnSpLocks/>
          </p:cNvCxnSpPr>
          <p:nvPr/>
        </p:nvCxnSpPr>
        <p:spPr>
          <a:xfrm>
            <a:off x="6563069" y="5191436"/>
            <a:ext cx="296238" cy="12700"/>
          </a:xfrm>
          <a:prstGeom prst="curvedConnector4">
            <a:avLst>
              <a:gd name="adj1" fmla="val 8381"/>
              <a:gd name="adj2" fmla="val -170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B9E8C7D3-7D5A-27E8-A7E1-21A1EF60BA26}"/>
              </a:ext>
            </a:extLst>
          </p:cNvPr>
          <p:cNvSpPr txBox="1"/>
          <p:nvPr/>
        </p:nvSpPr>
        <p:spPr>
          <a:xfrm>
            <a:off x="20007" y="3185938"/>
            <a:ext cx="4667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4000" dirty="0">
                <a:solidFill>
                  <a:schemeClr val="tx1"/>
                </a:solidFill>
              </a:rPr>
              <a:t>n</a:t>
            </a:r>
            <a:endParaRPr lang="en-FR" sz="4000" dirty="0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4A89B525-22CB-AC6D-3463-0C5F66964CBA}"/>
              </a:ext>
            </a:extLst>
          </p:cNvPr>
          <p:cNvSpPr txBox="1"/>
          <p:nvPr/>
        </p:nvSpPr>
        <p:spPr>
          <a:xfrm>
            <a:off x="-35112" y="4788497"/>
            <a:ext cx="6222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4000" dirty="0">
                <a:solidFill>
                  <a:schemeClr val="tx1"/>
                </a:solidFill>
              </a:rPr>
              <a:t>m</a:t>
            </a:r>
            <a:endParaRPr lang="en-FR" sz="4000" dirty="0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5F783E96-384F-6917-D163-7E0406F94F17}"/>
              </a:ext>
            </a:extLst>
          </p:cNvPr>
          <p:cNvSpPr txBox="1"/>
          <p:nvPr/>
        </p:nvSpPr>
        <p:spPr>
          <a:xfrm>
            <a:off x="9153845" y="2015466"/>
            <a:ext cx="25646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FR" dirty="0">
                <a:solidFill>
                  <a:schemeClr val="accent6"/>
                </a:solidFill>
              </a:rPr>
              <a:t>A&lt;&gt;Process.m -- Pass</a:t>
            </a:r>
          </a:p>
          <a:p>
            <a:r>
              <a:rPr lang="en-FR" dirty="0">
                <a:solidFill>
                  <a:schemeClr val="accent6"/>
                </a:solidFill>
              </a:rPr>
              <a:t>A[] not deadlock -- Pass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457278DE-627B-8517-1910-EBEB0DEAEED4}"/>
              </a:ext>
            </a:extLst>
          </p:cNvPr>
          <p:cNvSpPr txBox="1"/>
          <p:nvPr/>
        </p:nvSpPr>
        <p:spPr>
          <a:xfrm>
            <a:off x="1537590" y="136525"/>
            <a:ext cx="81755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2800" dirty="0"/>
              <a:t>Deriving The Most Useful Pattern in Timed Automata</a:t>
            </a:r>
          </a:p>
        </p:txBody>
      </p:sp>
    </p:spTree>
    <p:extLst>
      <p:ext uri="{BB962C8B-B14F-4D97-AF65-F5344CB8AC3E}">
        <p14:creationId xmlns:p14="http://schemas.microsoft.com/office/powerpoint/2010/main" val="3383437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F78D2A0A-BE8A-D3B7-FB19-C6DAC52DE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99611A8-4BB9-F2E6-5E34-BD8153B8E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0246657-B165-FE60-9C12-2F882B9AF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2</a:t>
            </a:fld>
            <a:endParaRPr lang="en-FR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0621C14-B489-BA42-C3BF-5C9F1C4EE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7679" y="0"/>
            <a:ext cx="4574321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604420-81B2-8884-B019-3F53411017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r="6" b="167"/>
          <a:stretch/>
        </p:blipFill>
        <p:spPr>
          <a:xfrm flipH="1">
            <a:off x="10098426" y="4307449"/>
            <a:ext cx="1912560" cy="1909489"/>
          </a:xfrm>
          <a:custGeom>
            <a:avLst/>
            <a:gdLst/>
            <a:ahLst/>
            <a:cxnLst/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B0CDE-B525-C906-C97F-387EC82F513A}"/>
              </a:ext>
            </a:extLst>
          </p:cNvPr>
          <p:cNvSpPr/>
          <p:nvPr/>
        </p:nvSpPr>
        <p:spPr>
          <a:xfrm>
            <a:off x="7617679" y="0"/>
            <a:ext cx="241807" cy="729343"/>
          </a:xfrm>
          <a:prstGeom prst="rect">
            <a:avLst/>
          </a:prstGeom>
          <a:solidFill>
            <a:srgbClr val="6CD2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0EC7CFB-7495-6BA7-8CC5-77E01491BF74}"/>
              </a:ext>
            </a:extLst>
          </p:cNvPr>
          <p:cNvGrpSpPr/>
          <p:nvPr/>
        </p:nvGrpSpPr>
        <p:grpSpPr>
          <a:xfrm>
            <a:off x="0" y="1018807"/>
            <a:ext cx="9364944" cy="4246072"/>
            <a:chOff x="0" y="1018807"/>
            <a:chExt cx="9364944" cy="424607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Content Placeholder 9">
              <a:extLst>
                <a:ext uri="{FF2B5EF4-FFF2-40B4-BE49-F238E27FC236}">
                  <a16:creationId xmlns:a16="http://schemas.microsoft.com/office/drawing/2014/main" id="{CF2A56C8-5617-DE14-C241-977999AA1040}"/>
                </a:ext>
              </a:extLst>
            </p:cNvPr>
            <p:cNvSpPr txBox="1">
              <a:spLocks/>
            </p:cNvSpPr>
            <p:nvPr/>
          </p:nvSpPr>
          <p:spPr>
            <a:xfrm>
              <a:off x="0" y="1047385"/>
              <a:ext cx="9364944" cy="4217494"/>
            </a:xfrm>
            <a:custGeom>
              <a:avLst/>
              <a:gdLst>
                <a:gd name="connsiteX0" fmla="*/ 0 w 8978741"/>
                <a:gd name="connsiteY0" fmla="*/ 0 h 3580507"/>
                <a:gd name="connsiteX1" fmla="*/ 8978741 w 8978741"/>
                <a:gd name="connsiteY1" fmla="*/ 0 h 3580507"/>
                <a:gd name="connsiteX2" fmla="*/ 8978741 w 8978741"/>
                <a:gd name="connsiteY2" fmla="*/ 3580507 h 3580507"/>
                <a:gd name="connsiteX3" fmla="*/ 0 w 8978741"/>
                <a:gd name="connsiteY3" fmla="*/ 3580507 h 3580507"/>
                <a:gd name="connsiteX4" fmla="*/ 0 w 8978741"/>
                <a:gd name="connsiteY4" fmla="*/ 0 h 3580507"/>
                <a:gd name="connsiteX0" fmla="*/ 0 w 8978741"/>
                <a:gd name="connsiteY0" fmla="*/ 0 h 3580507"/>
                <a:gd name="connsiteX1" fmla="*/ 8978741 w 8978741"/>
                <a:gd name="connsiteY1" fmla="*/ 0 h 3580507"/>
                <a:gd name="connsiteX2" fmla="*/ 8162312 w 8978741"/>
                <a:gd name="connsiteY2" fmla="*/ 2851164 h 3580507"/>
                <a:gd name="connsiteX3" fmla="*/ 0 w 8978741"/>
                <a:gd name="connsiteY3" fmla="*/ 3580507 h 3580507"/>
                <a:gd name="connsiteX4" fmla="*/ 0 w 8978741"/>
                <a:gd name="connsiteY4" fmla="*/ 0 h 3580507"/>
                <a:gd name="connsiteX0" fmla="*/ 0 w 8978741"/>
                <a:gd name="connsiteY0" fmla="*/ 0 h 3580507"/>
                <a:gd name="connsiteX1" fmla="*/ 8978741 w 8978741"/>
                <a:gd name="connsiteY1" fmla="*/ 0 h 3580507"/>
                <a:gd name="connsiteX2" fmla="*/ 8162312 w 8978741"/>
                <a:gd name="connsiteY2" fmla="*/ 2851164 h 3580507"/>
                <a:gd name="connsiteX3" fmla="*/ 0 w 8978741"/>
                <a:gd name="connsiteY3" fmla="*/ 3580507 h 3580507"/>
                <a:gd name="connsiteX4" fmla="*/ 0 w 8978741"/>
                <a:gd name="connsiteY4" fmla="*/ 0 h 3580507"/>
                <a:gd name="connsiteX0" fmla="*/ 0 w 8978741"/>
                <a:gd name="connsiteY0" fmla="*/ 0 h 3583233"/>
                <a:gd name="connsiteX1" fmla="*/ 8978741 w 8978741"/>
                <a:gd name="connsiteY1" fmla="*/ 0 h 3583233"/>
                <a:gd name="connsiteX2" fmla="*/ 8162312 w 8978741"/>
                <a:gd name="connsiteY2" fmla="*/ 2851164 h 3583233"/>
                <a:gd name="connsiteX3" fmla="*/ 0 w 8978741"/>
                <a:gd name="connsiteY3" fmla="*/ 3580507 h 3583233"/>
                <a:gd name="connsiteX4" fmla="*/ 0 w 8978741"/>
                <a:gd name="connsiteY4" fmla="*/ 0 h 3583233"/>
                <a:gd name="connsiteX0" fmla="*/ 0 w 8978741"/>
                <a:gd name="connsiteY0" fmla="*/ 0 h 3583233"/>
                <a:gd name="connsiteX1" fmla="*/ 8978741 w 8978741"/>
                <a:gd name="connsiteY1" fmla="*/ 272142 h 3583233"/>
                <a:gd name="connsiteX2" fmla="*/ 8162312 w 8978741"/>
                <a:gd name="connsiteY2" fmla="*/ 2851164 h 3583233"/>
                <a:gd name="connsiteX3" fmla="*/ 0 w 8978741"/>
                <a:gd name="connsiteY3" fmla="*/ 3580507 h 3583233"/>
                <a:gd name="connsiteX4" fmla="*/ 0 w 8978741"/>
                <a:gd name="connsiteY4" fmla="*/ 0 h 3583233"/>
                <a:gd name="connsiteX0" fmla="*/ 0 w 9016550"/>
                <a:gd name="connsiteY0" fmla="*/ 0 h 3583233"/>
                <a:gd name="connsiteX1" fmla="*/ 8978741 w 9016550"/>
                <a:gd name="connsiteY1" fmla="*/ 272142 h 3583233"/>
                <a:gd name="connsiteX2" fmla="*/ 8162312 w 9016550"/>
                <a:gd name="connsiteY2" fmla="*/ 2851164 h 3583233"/>
                <a:gd name="connsiteX3" fmla="*/ 0 w 9016550"/>
                <a:gd name="connsiteY3" fmla="*/ 3580507 h 3583233"/>
                <a:gd name="connsiteX4" fmla="*/ 0 w 9016550"/>
                <a:gd name="connsiteY4" fmla="*/ 0 h 3583233"/>
                <a:gd name="connsiteX0" fmla="*/ 0 w 9016550"/>
                <a:gd name="connsiteY0" fmla="*/ 0 h 3583233"/>
                <a:gd name="connsiteX1" fmla="*/ 8978741 w 9016550"/>
                <a:gd name="connsiteY1" fmla="*/ 272142 h 3583233"/>
                <a:gd name="connsiteX2" fmla="*/ 8162312 w 9016550"/>
                <a:gd name="connsiteY2" fmla="*/ 2851164 h 3583233"/>
                <a:gd name="connsiteX3" fmla="*/ 0 w 9016550"/>
                <a:gd name="connsiteY3" fmla="*/ 3580507 h 3583233"/>
                <a:gd name="connsiteX4" fmla="*/ 0 w 9016550"/>
                <a:gd name="connsiteY4" fmla="*/ 0 h 3583233"/>
                <a:gd name="connsiteX0" fmla="*/ 0 w 8924911"/>
                <a:gd name="connsiteY0" fmla="*/ 0 h 3583233"/>
                <a:gd name="connsiteX1" fmla="*/ 8837226 w 8924911"/>
                <a:gd name="connsiteY1" fmla="*/ 468085 h 3583233"/>
                <a:gd name="connsiteX2" fmla="*/ 8162312 w 8924911"/>
                <a:gd name="connsiteY2" fmla="*/ 2851164 h 3583233"/>
                <a:gd name="connsiteX3" fmla="*/ 0 w 8924911"/>
                <a:gd name="connsiteY3" fmla="*/ 3580507 h 3583233"/>
                <a:gd name="connsiteX4" fmla="*/ 0 w 8924911"/>
                <a:gd name="connsiteY4" fmla="*/ 0 h 3583233"/>
                <a:gd name="connsiteX0" fmla="*/ 0 w 8924911"/>
                <a:gd name="connsiteY0" fmla="*/ 0 h 3583233"/>
                <a:gd name="connsiteX1" fmla="*/ 8837226 w 8924911"/>
                <a:gd name="connsiteY1" fmla="*/ 468085 h 3583233"/>
                <a:gd name="connsiteX2" fmla="*/ 8162312 w 8924911"/>
                <a:gd name="connsiteY2" fmla="*/ 2851164 h 3583233"/>
                <a:gd name="connsiteX3" fmla="*/ 0 w 8924911"/>
                <a:gd name="connsiteY3" fmla="*/ 3580507 h 3583233"/>
                <a:gd name="connsiteX4" fmla="*/ 0 w 8924911"/>
                <a:gd name="connsiteY4" fmla="*/ 0 h 3583233"/>
                <a:gd name="connsiteX0" fmla="*/ 0 w 8924911"/>
                <a:gd name="connsiteY0" fmla="*/ 0 h 3583233"/>
                <a:gd name="connsiteX1" fmla="*/ 8837226 w 8924911"/>
                <a:gd name="connsiteY1" fmla="*/ 468085 h 3583233"/>
                <a:gd name="connsiteX2" fmla="*/ 8162312 w 8924911"/>
                <a:gd name="connsiteY2" fmla="*/ 2851164 h 3583233"/>
                <a:gd name="connsiteX3" fmla="*/ 0 w 8924911"/>
                <a:gd name="connsiteY3" fmla="*/ 3580507 h 3583233"/>
                <a:gd name="connsiteX4" fmla="*/ 0 w 8924911"/>
                <a:gd name="connsiteY4" fmla="*/ 0 h 3583233"/>
                <a:gd name="connsiteX0" fmla="*/ 0 w 9024396"/>
                <a:gd name="connsiteY0" fmla="*/ 0 h 3583233"/>
                <a:gd name="connsiteX1" fmla="*/ 8989626 w 9024396"/>
                <a:gd name="connsiteY1" fmla="*/ 446314 h 3583233"/>
                <a:gd name="connsiteX2" fmla="*/ 8162312 w 9024396"/>
                <a:gd name="connsiteY2" fmla="*/ 2851164 h 3583233"/>
                <a:gd name="connsiteX3" fmla="*/ 0 w 9024396"/>
                <a:gd name="connsiteY3" fmla="*/ 3580507 h 3583233"/>
                <a:gd name="connsiteX4" fmla="*/ 0 w 9024396"/>
                <a:gd name="connsiteY4" fmla="*/ 0 h 3583233"/>
                <a:gd name="connsiteX0" fmla="*/ 0 w 9024396"/>
                <a:gd name="connsiteY0" fmla="*/ 0 h 3583233"/>
                <a:gd name="connsiteX1" fmla="*/ 8989626 w 9024396"/>
                <a:gd name="connsiteY1" fmla="*/ 511629 h 3583233"/>
                <a:gd name="connsiteX2" fmla="*/ 8162312 w 9024396"/>
                <a:gd name="connsiteY2" fmla="*/ 2851164 h 3583233"/>
                <a:gd name="connsiteX3" fmla="*/ 0 w 9024396"/>
                <a:gd name="connsiteY3" fmla="*/ 3580507 h 3583233"/>
                <a:gd name="connsiteX4" fmla="*/ 0 w 9024396"/>
                <a:gd name="connsiteY4" fmla="*/ 0 h 3583233"/>
                <a:gd name="connsiteX0" fmla="*/ 0 w 9242049"/>
                <a:gd name="connsiteY0" fmla="*/ 0 h 3583233"/>
                <a:gd name="connsiteX1" fmla="*/ 8989626 w 9242049"/>
                <a:gd name="connsiteY1" fmla="*/ 511629 h 3583233"/>
                <a:gd name="connsiteX2" fmla="*/ 8162312 w 9242049"/>
                <a:gd name="connsiteY2" fmla="*/ 2851164 h 3583233"/>
                <a:gd name="connsiteX3" fmla="*/ 0 w 9242049"/>
                <a:gd name="connsiteY3" fmla="*/ 3580507 h 3583233"/>
                <a:gd name="connsiteX4" fmla="*/ 0 w 9242049"/>
                <a:gd name="connsiteY4" fmla="*/ 0 h 3583233"/>
                <a:gd name="connsiteX0" fmla="*/ 0 w 9307528"/>
                <a:gd name="connsiteY0" fmla="*/ 141445 h 3724678"/>
                <a:gd name="connsiteX1" fmla="*/ 9076712 w 9307528"/>
                <a:gd name="connsiteY1" fmla="*/ 293846 h 3724678"/>
                <a:gd name="connsiteX2" fmla="*/ 8162312 w 9307528"/>
                <a:gd name="connsiteY2" fmla="*/ 2992609 h 3724678"/>
                <a:gd name="connsiteX3" fmla="*/ 0 w 9307528"/>
                <a:gd name="connsiteY3" fmla="*/ 3721952 h 3724678"/>
                <a:gd name="connsiteX4" fmla="*/ 0 w 9307528"/>
                <a:gd name="connsiteY4" fmla="*/ 141445 h 3724678"/>
                <a:gd name="connsiteX0" fmla="*/ 0 w 9307528"/>
                <a:gd name="connsiteY0" fmla="*/ 77111 h 3660344"/>
                <a:gd name="connsiteX1" fmla="*/ 9076712 w 9307528"/>
                <a:gd name="connsiteY1" fmla="*/ 327484 h 3660344"/>
                <a:gd name="connsiteX2" fmla="*/ 8162312 w 9307528"/>
                <a:gd name="connsiteY2" fmla="*/ 2928275 h 3660344"/>
                <a:gd name="connsiteX3" fmla="*/ 0 w 9307528"/>
                <a:gd name="connsiteY3" fmla="*/ 3657618 h 3660344"/>
                <a:gd name="connsiteX4" fmla="*/ 0 w 9307528"/>
                <a:gd name="connsiteY4" fmla="*/ 77111 h 3660344"/>
                <a:gd name="connsiteX0" fmla="*/ 0 w 9299192"/>
                <a:gd name="connsiteY0" fmla="*/ 97715 h 3680948"/>
                <a:gd name="connsiteX1" fmla="*/ 9065826 w 9299192"/>
                <a:gd name="connsiteY1" fmla="*/ 315431 h 3680948"/>
                <a:gd name="connsiteX2" fmla="*/ 8162312 w 9299192"/>
                <a:gd name="connsiteY2" fmla="*/ 2948879 h 3680948"/>
                <a:gd name="connsiteX3" fmla="*/ 0 w 9299192"/>
                <a:gd name="connsiteY3" fmla="*/ 3678222 h 3680948"/>
                <a:gd name="connsiteX4" fmla="*/ 0 w 9299192"/>
                <a:gd name="connsiteY4" fmla="*/ 97715 h 3680948"/>
                <a:gd name="connsiteX0" fmla="*/ 0 w 9279921"/>
                <a:gd name="connsiteY0" fmla="*/ 97715 h 4030596"/>
                <a:gd name="connsiteX1" fmla="*/ 9065826 w 9279921"/>
                <a:gd name="connsiteY1" fmla="*/ 315431 h 4030596"/>
                <a:gd name="connsiteX2" fmla="*/ 8075227 w 9279921"/>
                <a:gd name="connsiteY2" fmla="*/ 3493164 h 4030596"/>
                <a:gd name="connsiteX3" fmla="*/ 0 w 9279921"/>
                <a:gd name="connsiteY3" fmla="*/ 3678222 h 4030596"/>
                <a:gd name="connsiteX4" fmla="*/ 0 w 9279921"/>
                <a:gd name="connsiteY4" fmla="*/ 97715 h 4030596"/>
                <a:gd name="connsiteX0" fmla="*/ 32657 w 9312578"/>
                <a:gd name="connsiteY0" fmla="*/ 97715 h 4131911"/>
                <a:gd name="connsiteX1" fmla="*/ 9098483 w 9312578"/>
                <a:gd name="connsiteY1" fmla="*/ 315431 h 4131911"/>
                <a:gd name="connsiteX2" fmla="*/ 8107884 w 9312578"/>
                <a:gd name="connsiteY2" fmla="*/ 3493164 h 4131911"/>
                <a:gd name="connsiteX3" fmla="*/ 0 w 9312578"/>
                <a:gd name="connsiteY3" fmla="*/ 4004793 h 4131911"/>
                <a:gd name="connsiteX4" fmla="*/ 32657 w 9312578"/>
                <a:gd name="connsiteY4" fmla="*/ 97715 h 4131911"/>
                <a:gd name="connsiteX0" fmla="*/ 10753 w 9312578"/>
                <a:gd name="connsiteY0" fmla="*/ 83905 h 4139824"/>
                <a:gd name="connsiteX1" fmla="*/ 9098483 w 9312578"/>
                <a:gd name="connsiteY1" fmla="*/ 323344 h 4139824"/>
                <a:gd name="connsiteX2" fmla="*/ 8107884 w 9312578"/>
                <a:gd name="connsiteY2" fmla="*/ 3501077 h 4139824"/>
                <a:gd name="connsiteX3" fmla="*/ 0 w 9312578"/>
                <a:gd name="connsiteY3" fmla="*/ 4012706 h 4139824"/>
                <a:gd name="connsiteX4" fmla="*/ 10753 w 9312578"/>
                <a:gd name="connsiteY4" fmla="*/ 83905 h 4139824"/>
                <a:gd name="connsiteX0" fmla="*/ 10753 w 9312578"/>
                <a:gd name="connsiteY0" fmla="*/ 130129 h 4186048"/>
                <a:gd name="connsiteX1" fmla="*/ 9098483 w 9312578"/>
                <a:gd name="connsiteY1" fmla="*/ 369568 h 4186048"/>
                <a:gd name="connsiteX2" fmla="*/ 8107884 w 9312578"/>
                <a:gd name="connsiteY2" fmla="*/ 3547301 h 4186048"/>
                <a:gd name="connsiteX3" fmla="*/ 0 w 9312578"/>
                <a:gd name="connsiteY3" fmla="*/ 4058930 h 4186048"/>
                <a:gd name="connsiteX4" fmla="*/ 10753 w 9312578"/>
                <a:gd name="connsiteY4" fmla="*/ 130129 h 4186048"/>
                <a:gd name="connsiteX0" fmla="*/ 10753 w 9272286"/>
                <a:gd name="connsiteY0" fmla="*/ 130129 h 4102191"/>
                <a:gd name="connsiteX1" fmla="*/ 9098483 w 9272286"/>
                <a:gd name="connsiteY1" fmla="*/ 369568 h 4102191"/>
                <a:gd name="connsiteX2" fmla="*/ 7877887 w 9272286"/>
                <a:gd name="connsiteY2" fmla="*/ 3406108 h 4102191"/>
                <a:gd name="connsiteX3" fmla="*/ 0 w 9272286"/>
                <a:gd name="connsiteY3" fmla="*/ 4058930 h 4102191"/>
                <a:gd name="connsiteX4" fmla="*/ 10753 w 9272286"/>
                <a:gd name="connsiteY4" fmla="*/ 130129 h 4102191"/>
                <a:gd name="connsiteX0" fmla="*/ 10753 w 9244382"/>
                <a:gd name="connsiteY0" fmla="*/ 102106 h 4074168"/>
                <a:gd name="connsiteX1" fmla="*/ 9065627 w 9244382"/>
                <a:gd name="connsiteY1" fmla="*/ 395850 h 4074168"/>
                <a:gd name="connsiteX2" fmla="*/ 7877887 w 9244382"/>
                <a:gd name="connsiteY2" fmla="*/ 3378085 h 4074168"/>
                <a:gd name="connsiteX3" fmla="*/ 0 w 9244382"/>
                <a:gd name="connsiteY3" fmla="*/ 4030907 h 4074168"/>
                <a:gd name="connsiteX4" fmla="*/ 10753 w 9244382"/>
                <a:gd name="connsiteY4" fmla="*/ 102106 h 4074168"/>
                <a:gd name="connsiteX0" fmla="*/ 10753 w 9244382"/>
                <a:gd name="connsiteY0" fmla="*/ 48135 h 4020197"/>
                <a:gd name="connsiteX1" fmla="*/ 9065627 w 9244382"/>
                <a:gd name="connsiteY1" fmla="*/ 341879 h 4020197"/>
                <a:gd name="connsiteX2" fmla="*/ 7877887 w 9244382"/>
                <a:gd name="connsiteY2" fmla="*/ 3324114 h 4020197"/>
                <a:gd name="connsiteX3" fmla="*/ 0 w 9244382"/>
                <a:gd name="connsiteY3" fmla="*/ 3976936 h 4020197"/>
                <a:gd name="connsiteX4" fmla="*/ 10753 w 9244382"/>
                <a:gd name="connsiteY4" fmla="*/ 48135 h 4020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44382" h="4020197">
                  <a:moveTo>
                    <a:pt x="10753" y="48135"/>
                  </a:moveTo>
                  <a:cubicBezTo>
                    <a:pt x="3014620" y="-2344"/>
                    <a:pt x="7433162" y="-108434"/>
                    <a:pt x="9065627" y="341879"/>
                  </a:cubicBezTo>
                  <a:cubicBezTo>
                    <a:pt x="9555484" y="541152"/>
                    <a:pt x="8999116" y="2319298"/>
                    <a:pt x="7877887" y="3324114"/>
                  </a:cubicBezTo>
                  <a:cubicBezTo>
                    <a:pt x="6474288" y="4546942"/>
                    <a:pt x="2720771" y="3733822"/>
                    <a:pt x="0" y="3976936"/>
                  </a:cubicBezTo>
                  <a:cubicBezTo>
                    <a:pt x="3584" y="2667336"/>
                    <a:pt x="7169" y="1357735"/>
                    <a:pt x="10753" y="48135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AAAAAA"/>
              </a:solidFill>
            </a:ln>
          </p:spPr>
          <p:txBody>
            <a:bodyPr vert="horz" lIns="91440" tIns="45720" rIns="91440" bIns="45720" rtlCol="0">
              <a:normAutofit fontScale="92500" lnSpcReduction="20000"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None/>
              </a:pPr>
              <a:endParaRPr lang="en-FR" sz="2400" b="1" dirty="0"/>
            </a:p>
            <a:p>
              <a:pPr marL="96838" indent="0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-FR" sz="2400" b="1" dirty="0"/>
                <a:t>Academia @ Lab-STICC, ENSTA Bretagne, Brest</a:t>
              </a:r>
            </a:p>
            <a:p>
              <a:pPr marL="96838" indent="0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-FR" sz="2000" dirty="0"/>
                <a:t>[23-…]  </a:t>
              </a:r>
              <a:r>
                <a:rPr lang="en-FR" sz="2000" i="1" dirty="0"/>
                <a:t>Full Professor</a:t>
              </a:r>
            </a:p>
            <a:p>
              <a:pPr marL="96838" indent="0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-FR" sz="2000" dirty="0"/>
                <a:t>[15-23] </a:t>
              </a:r>
              <a:r>
                <a:rPr lang="en-FR" sz="2000" i="1" dirty="0"/>
                <a:t>Associate professor</a:t>
              </a:r>
            </a:p>
            <a:p>
              <a:pPr marL="96838" indent="0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-GB" sz="1800" dirty="0">
                  <a:solidFill>
                    <a:srgbClr val="000000"/>
                  </a:solidFill>
                </a:rPr>
                <a:t>        Lead the </a:t>
              </a:r>
              <a:r>
                <a:rPr lang="en-GB" sz="1800" dirty="0"/>
                <a:t>OBP2 </a:t>
              </a:r>
              <a:r>
                <a:rPr lang="en-GB" sz="1800" i="1" dirty="0"/>
                <a:t>Semantic Diagnosis &amp; Formal Verification</a:t>
              </a:r>
              <a:r>
                <a:rPr lang="en-GB" sz="1800" dirty="0">
                  <a:solidFill>
                    <a:srgbClr val="000000"/>
                  </a:solidFill>
                </a:rPr>
                <a:t> Lab. (</a:t>
              </a:r>
              <a:r>
                <a:rPr lang="en-GB" sz="1800" dirty="0">
                  <a:solidFill>
                    <a:srgbClr val="000000"/>
                  </a:solidFill>
                  <a:hlinkClick r:id="rId4"/>
                </a:rPr>
                <a:t>http://www.obpcdl.org/</a:t>
              </a:r>
              <a:r>
                <a:rPr lang="en-GB" sz="1800" dirty="0">
                  <a:solidFill>
                    <a:srgbClr val="000000"/>
                  </a:solidFill>
                </a:rPr>
                <a:t>)</a:t>
              </a:r>
              <a:endParaRPr lang="en-FR" sz="1800" dirty="0"/>
            </a:p>
            <a:p>
              <a:pPr marL="96838" indent="0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-FR" sz="2000" dirty="0"/>
                <a:t>[13-15] </a:t>
              </a:r>
              <a:r>
                <a:rPr lang="en-FR" sz="2000" i="1" dirty="0"/>
                <a:t>Postdoc</a:t>
              </a:r>
            </a:p>
            <a:p>
              <a:pPr marL="96838" indent="0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-FR" sz="2000" i="1" dirty="0"/>
                <a:t>        </a:t>
              </a:r>
              <a:r>
                <a:rPr lang="en-FR" sz="1800" dirty="0"/>
                <a:t>Verification MBSE, Concurrent system modeling, and verification (</a:t>
              </a:r>
              <a:r>
                <a:rPr lang="en-GB" sz="1800" dirty="0">
                  <a:hlinkClick r:id="rId5"/>
                </a:rPr>
                <a:t>https://gemoc.org/</a:t>
              </a:r>
              <a:r>
                <a:rPr lang="en-FR" sz="1800" dirty="0"/>
                <a:t>) </a:t>
              </a:r>
              <a:endParaRPr lang="en-FR" sz="1800" b="1" dirty="0"/>
            </a:p>
            <a:p>
              <a:pPr marL="96838" lvl="1" indent="0">
                <a:lnSpc>
                  <a:spcPct val="120000"/>
                </a:lnSpc>
                <a:spcBef>
                  <a:spcPts val="0"/>
                </a:spcBef>
                <a:buNone/>
              </a:pPr>
              <a:endParaRPr lang="en-FR" b="1" dirty="0"/>
            </a:p>
            <a:p>
              <a:pPr marL="96838" lvl="1" indent="0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-FR" b="1" dirty="0"/>
                <a:t>Industry @ Dolphin Integration - Grenoble Area</a:t>
              </a:r>
            </a:p>
            <a:p>
              <a:pPr marL="96838" indent="0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-FR" sz="2000" dirty="0"/>
                <a:t>[11-13]  </a:t>
              </a:r>
              <a:r>
                <a:rPr lang="en-FR" sz="2000" i="1" dirty="0"/>
                <a:t>Electronics CAD engineer</a:t>
              </a:r>
            </a:p>
            <a:p>
              <a:pPr marL="96838" indent="0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-FR" sz="1800" dirty="0"/>
                <a:t>         Compilation of VHDL, VHDL-AMS for mixed-signal simulation</a:t>
              </a:r>
            </a:p>
            <a:p>
              <a:pPr marL="96838" indent="0">
                <a:lnSpc>
                  <a:spcPct val="120000"/>
                </a:lnSpc>
                <a:spcBef>
                  <a:spcPts val="0"/>
                </a:spcBef>
                <a:buNone/>
              </a:pPr>
              <a:endParaRPr lang="en-FR" sz="1800" dirty="0"/>
            </a:p>
            <a:p>
              <a:pPr marL="96838" lvl="1" indent="0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-FR" b="1" dirty="0"/>
                <a:t>PhD</a:t>
              </a:r>
              <a:r>
                <a:rPr lang="en-FR" dirty="0"/>
                <a:t> </a:t>
              </a:r>
              <a:r>
                <a:rPr lang="en-FR" b="1" dirty="0"/>
                <a:t>in Computer Science @ UBO – Brest</a:t>
              </a:r>
            </a:p>
            <a:p>
              <a:pPr marL="96838" lvl="1" indent="0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-GB" dirty="0"/>
                <a:t>[08-11]   </a:t>
              </a:r>
              <a:r>
                <a:rPr lang="en-GB" u="sng" dirty="0"/>
                <a:t>Model-driven</a:t>
              </a:r>
              <a:r>
                <a:rPr lang="en-GB" dirty="0"/>
                <a:t> physical design for future nanoscale architectures</a:t>
              </a:r>
            </a:p>
            <a:p>
              <a:pPr marL="0" indent="0">
                <a:buNone/>
              </a:pPr>
              <a:endParaRPr lang="en-FR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00192D1-37D7-0746-4327-DCD3CB114B17}"/>
                </a:ext>
              </a:extLst>
            </p:cNvPr>
            <p:cNvSpPr/>
            <p:nvPr/>
          </p:nvSpPr>
          <p:spPr>
            <a:xfrm>
              <a:off x="6173855" y="1018807"/>
              <a:ext cx="3191089" cy="1060493"/>
            </a:xfrm>
            <a:custGeom>
              <a:avLst/>
              <a:gdLst>
                <a:gd name="connsiteX0" fmla="*/ 0 w 2416629"/>
                <a:gd name="connsiteY0" fmla="*/ 0 h 803186"/>
                <a:gd name="connsiteX1" fmla="*/ 2416629 w 2416629"/>
                <a:gd name="connsiteY1" fmla="*/ 0 h 803186"/>
                <a:gd name="connsiteX2" fmla="*/ 2416629 w 2416629"/>
                <a:gd name="connsiteY2" fmla="*/ 803186 h 803186"/>
                <a:gd name="connsiteX3" fmla="*/ 0 w 2416629"/>
                <a:gd name="connsiteY3" fmla="*/ 803186 h 803186"/>
                <a:gd name="connsiteX4" fmla="*/ 0 w 2416629"/>
                <a:gd name="connsiteY4" fmla="*/ 0 h 803186"/>
                <a:gd name="connsiteX0" fmla="*/ 0 w 2416629"/>
                <a:gd name="connsiteY0" fmla="*/ 0 h 803186"/>
                <a:gd name="connsiteX1" fmla="*/ 2416629 w 2416629"/>
                <a:gd name="connsiteY1" fmla="*/ 0 h 803186"/>
                <a:gd name="connsiteX2" fmla="*/ 2416629 w 2416629"/>
                <a:gd name="connsiteY2" fmla="*/ 803186 h 803186"/>
                <a:gd name="connsiteX3" fmla="*/ 446315 w 2416629"/>
                <a:gd name="connsiteY3" fmla="*/ 574586 h 803186"/>
                <a:gd name="connsiteX4" fmla="*/ 0 w 2416629"/>
                <a:gd name="connsiteY4" fmla="*/ 0 h 803186"/>
                <a:gd name="connsiteX0" fmla="*/ 0 w 2416629"/>
                <a:gd name="connsiteY0" fmla="*/ 0 h 803186"/>
                <a:gd name="connsiteX1" fmla="*/ 2416629 w 2416629"/>
                <a:gd name="connsiteY1" fmla="*/ 0 h 803186"/>
                <a:gd name="connsiteX2" fmla="*/ 2416629 w 2416629"/>
                <a:gd name="connsiteY2" fmla="*/ 803186 h 803186"/>
                <a:gd name="connsiteX3" fmla="*/ 446315 w 2416629"/>
                <a:gd name="connsiteY3" fmla="*/ 574586 h 803186"/>
                <a:gd name="connsiteX4" fmla="*/ 0 w 2416629"/>
                <a:gd name="connsiteY4" fmla="*/ 0 h 803186"/>
                <a:gd name="connsiteX0" fmla="*/ 0 w 2416629"/>
                <a:gd name="connsiteY0" fmla="*/ 0 h 803186"/>
                <a:gd name="connsiteX1" fmla="*/ 2416629 w 2416629"/>
                <a:gd name="connsiteY1" fmla="*/ 0 h 803186"/>
                <a:gd name="connsiteX2" fmla="*/ 2416629 w 2416629"/>
                <a:gd name="connsiteY2" fmla="*/ 803186 h 803186"/>
                <a:gd name="connsiteX3" fmla="*/ 446315 w 2416629"/>
                <a:gd name="connsiteY3" fmla="*/ 574586 h 803186"/>
                <a:gd name="connsiteX4" fmla="*/ 0 w 2416629"/>
                <a:gd name="connsiteY4" fmla="*/ 0 h 803186"/>
                <a:gd name="connsiteX0" fmla="*/ 0 w 2416629"/>
                <a:gd name="connsiteY0" fmla="*/ 0 h 803186"/>
                <a:gd name="connsiteX1" fmla="*/ 2416629 w 2416629"/>
                <a:gd name="connsiteY1" fmla="*/ 0 h 803186"/>
                <a:gd name="connsiteX2" fmla="*/ 2416629 w 2416629"/>
                <a:gd name="connsiteY2" fmla="*/ 803186 h 803186"/>
                <a:gd name="connsiteX3" fmla="*/ 381001 w 2416629"/>
                <a:gd name="connsiteY3" fmla="*/ 650786 h 803186"/>
                <a:gd name="connsiteX4" fmla="*/ 0 w 2416629"/>
                <a:gd name="connsiteY4" fmla="*/ 0 h 803186"/>
                <a:gd name="connsiteX0" fmla="*/ 0 w 2416629"/>
                <a:gd name="connsiteY0" fmla="*/ 0 h 803186"/>
                <a:gd name="connsiteX1" fmla="*/ 2416629 w 2416629"/>
                <a:gd name="connsiteY1" fmla="*/ 0 h 803186"/>
                <a:gd name="connsiteX2" fmla="*/ 2416629 w 2416629"/>
                <a:gd name="connsiteY2" fmla="*/ 803186 h 803186"/>
                <a:gd name="connsiteX3" fmla="*/ 381001 w 2416629"/>
                <a:gd name="connsiteY3" fmla="*/ 650786 h 803186"/>
                <a:gd name="connsiteX4" fmla="*/ 0 w 2416629"/>
                <a:gd name="connsiteY4" fmla="*/ 0 h 803186"/>
                <a:gd name="connsiteX0" fmla="*/ 0 w 2416629"/>
                <a:gd name="connsiteY0" fmla="*/ 0 h 803186"/>
                <a:gd name="connsiteX1" fmla="*/ 2416629 w 2416629"/>
                <a:gd name="connsiteY1" fmla="*/ 0 h 803186"/>
                <a:gd name="connsiteX2" fmla="*/ 2416629 w 2416629"/>
                <a:gd name="connsiteY2" fmla="*/ 803186 h 803186"/>
                <a:gd name="connsiteX3" fmla="*/ 381001 w 2416629"/>
                <a:gd name="connsiteY3" fmla="*/ 650786 h 803186"/>
                <a:gd name="connsiteX4" fmla="*/ 0 w 2416629"/>
                <a:gd name="connsiteY4" fmla="*/ 0 h 803186"/>
                <a:gd name="connsiteX0" fmla="*/ 0 w 2318657"/>
                <a:gd name="connsiteY0" fmla="*/ 21771 h 803186"/>
                <a:gd name="connsiteX1" fmla="*/ 2318657 w 2318657"/>
                <a:gd name="connsiteY1" fmla="*/ 0 h 803186"/>
                <a:gd name="connsiteX2" fmla="*/ 2318657 w 2318657"/>
                <a:gd name="connsiteY2" fmla="*/ 803186 h 803186"/>
                <a:gd name="connsiteX3" fmla="*/ 283029 w 2318657"/>
                <a:gd name="connsiteY3" fmla="*/ 650786 h 803186"/>
                <a:gd name="connsiteX4" fmla="*/ 0 w 2318657"/>
                <a:gd name="connsiteY4" fmla="*/ 21771 h 803186"/>
                <a:gd name="connsiteX0" fmla="*/ 31004 w 2349661"/>
                <a:gd name="connsiteY0" fmla="*/ 21771 h 803186"/>
                <a:gd name="connsiteX1" fmla="*/ 2349661 w 2349661"/>
                <a:gd name="connsiteY1" fmla="*/ 0 h 803186"/>
                <a:gd name="connsiteX2" fmla="*/ 2349661 w 2349661"/>
                <a:gd name="connsiteY2" fmla="*/ 803186 h 803186"/>
                <a:gd name="connsiteX3" fmla="*/ 314033 w 2349661"/>
                <a:gd name="connsiteY3" fmla="*/ 650786 h 803186"/>
                <a:gd name="connsiteX4" fmla="*/ 31004 w 2349661"/>
                <a:gd name="connsiteY4" fmla="*/ 21771 h 803186"/>
                <a:gd name="connsiteX0" fmla="*/ 31004 w 2349661"/>
                <a:gd name="connsiteY0" fmla="*/ 0 h 781415"/>
                <a:gd name="connsiteX1" fmla="*/ 2349661 w 2349661"/>
                <a:gd name="connsiteY1" fmla="*/ 65314 h 781415"/>
                <a:gd name="connsiteX2" fmla="*/ 2349661 w 2349661"/>
                <a:gd name="connsiteY2" fmla="*/ 781415 h 781415"/>
                <a:gd name="connsiteX3" fmla="*/ 314033 w 2349661"/>
                <a:gd name="connsiteY3" fmla="*/ 629015 h 781415"/>
                <a:gd name="connsiteX4" fmla="*/ 31004 w 2349661"/>
                <a:gd name="connsiteY4" fmla="*/ 0 h 781415"/>
                <a:gd name="connsiteX0" fmla="*/ 31004 w 2349661"/>
                <a:gd name="connsiteY0" fmla="*/ 0 h 781415"/>
                <a:gd name="connsiteX1" fmla="*/ 2349661 w 2349661"/>
                <a:gd name="connsiteY1" fmla="*/ 65314 h 781415"/>
                <a:gd name="connsiteX2" fmla="*/ 2349661 w 2349661"/>
                <a:gd name="connsiteY2" fmla="*/ 781415 h 781415"/>
                <a:gd name="connsiteX3" fmla="*/ 314033 w 2349661"/>
                <a:gd name="connsiteY3" fmla="*/ 629015 h 781415"/>
                <a:gd name="connsiteX4" fmla="*/ 31004 w 2349661"/>
                <a:gd name="connsiteY4" fmla="*/ 0 h 781415"/>
                <a:gd name="connsiteX0" fmla="*/ 31004 w 2349661"/>
                <a:gd name="connsiteY0" fmla="*/ 0 h 781415"/>
                <a:gd name="connsiteX1" fmla="*/ 2349661 w 2349661"/>
                <a:gd name="connsiteY1" fmla="*/ 65314 h 781415"/>
                <a:gd name="connsiteX2" fmla="*/ 2349661 w 2349661"/>
                <a:gd name="connsiteY2" fmla="*/ 781415 h 781415"/>
                <a:gd name="connsiteX3" fmla="*/ 314033 w 2349661"/>
                <a:gd name="connsiteY3" fmla="*/ 629015 h 781415"/>
                <a:gd name="connsiteX4" fmla="*/ 31004 w 2349661"/>
                <a:gd name="connsiteY4" fmla="*/ 0 h 781415"/>
                <a:gd name="connsiteX0" fmla="*/ 339 w 2906824"/>
                <a:gd name="connsiteY0" fmla="*/ 0 h 792301"/>
                <a:gd name="connsiteX1" fmla="*/ 2906824 w 2906824"/>
                <a:gd name="connsiteY1" fmla="*/ 76200 h 792301"/>
                <a:gd name="connsiteX2" fmla="*/ 2906824 w 2906824"/>
                <a:gd name="connsiteY2" fmla="*/ 792301 h 792301"/>
                <a:gd name="connsiteX3" fmla="*/ 871196 w 2906824"/>
                <a:gd name="connsiteY3" fmla="*/ 639901 h 792301"/>
                <a:gd name="connsiteX4" fmla="*/ 339 w 2906824"/>
                <a:gd name="connsiteY4" fmla="*/ 0 h 792301"/>
                <a:gd name="connsiteX0" fmla="*/ 957 w 2907442"/>
                <a:gd name="connsiteY0" fmla="*/ 0 h 792301"/>
                <a:gd name="connsiteX1" fmla="*/ 2907442 w 2907442"/>
                <a:gd name="connsiteY1" fmla="*/ 76200 h 792301"/>
                <a:gd name="connsiteX2" fmla="*/ 2907442 w 2907442"/>
                <a:gd name="connsiteY2" fmla="*/ 792301 h 792301"/>
                <a:gd name="connsiteX3" fmla="*/ 567014 w 2907442"/>
                <a:gd name="connsiteY3" fmla="*/ 716101 h 792301"/>
                <a:gd name="connsiteX4" fmla="*/ 957 w 2907442"/>
                <a:gd name="connsiteY4" fmla="*/ 0 h 792301"/>
                <a:gd name="connsiteX0" fmla="*/ 957 w 2907442"/>
                <a:gd name="connsiteY0" fmla="*/ 0 h 832258"/>
                <a:gd name="connsiteX1" fmla="*/ 2907442 w 2907442"/>
                <a:gd name="connsiteY1" fmla="*/ 76200 h 832258"/>
                <a:gd name="connsiteX2" fmla="*/ 2907442 w 2907442"/>
                <a:gd name="connsiteY2" fmla="*/ 792301 h 832258"/>
                <a:gd name="connsiteX3" fmla="*/ 567014 w 2907442"/>
                <a:gd name="connsiteY3" fmla="*/ 716101 h 832258"/>
                <a:gd name="connsiteX4" fmla="*/ 957 w 2907442"/>
                <a:gd name="connsiteY4" fmla="*/ 0 h 832258"/>
                <a:gd name="connsiteX0" fmla="*/ 957 w 2940099"/>
                <a:gd name="connsiteY0" fmla="*/ 0 h 832258"/>
                <a:gd name="connsiteX1" fmla="*/ 2940099 w 2940099"/>
                <a:gd name="connsiteY1" fmla="*/ 43543 h 832258"/>
                <a:gd name="connsiteX2" fmla="*/ 2907442 w 2940099"/>
                <a:gd name="connsiteY2" fmla="*/ 792301 h 832258"/>
                <a:gd name="connsiteX3" fmla="*/ 567014 w 2940099"/>
                <a:gd name="connsiteY3" fmla="*/ 716101 h 832258"/>
                <a:gd name="connsiteX4" fmla="*/ 957 w 2940099"/>
                <a:gd name="connsiteY4" fmla="*/ 0 h 832258"/>
                <a:gd name="connsiteX0" fmla="*/ 957 w 2940099"/>
                <a:gd name="connsiteY0" fmla="*/ 0 h 832258"/>
                <a:gd name="connsiteX1" fmla="*/ 2940099 w 2940099"/>
                <a:gd name="connsiteY1" fmla="*/ 43543 h 832258"/>
                <a:gd name="connsiteX2" fmla="*/ 2907442 w 2940099"/>
                <a:gd name="connsiteY2" fmla="*/ 792301 h 832258"/>
                <a:gd name="connsiteX3" fmla="*/ 567014 w 2940099"/>
                <a:gd name="connsiteY3" fmla="*/ 716101 h 832258"/>
                <a:gd name="connsiteX4" fmla="*/ 957 w 2940099"/>
                <a:gd name="connsiteY4" fmla="*/ 0 h 832258"/>
                <a:gd name="connsiteX0" fmla="*/ 957 w 3002311"/>
                <a:gd name="connsiteY0" fmla="*/ 0 h 832258"/>
                <a:gd name="connsiteX1" fmla="*/ 2940099 w 3002311"/>
                <a:gd name="connsiteY1" fmla="*/ 43543 h 832258"/>
                <a:gd name="connsiteX2" fmla="*/ 2907442 w 3002311"/>
                <a:gd name="connsiteY2" fmla="*/ 792301 h 832258"/>
                <a:gd name="connsiteX3" fmla="*/ 567014 w 3002311"/>
                <a:gd name="connsiteY3" fmla="*/ 716101 h 832258"/>
                <a:gd name="connsiteX4" fmla="*/ 957 w 3002311"/>
                <a:gd name="connsiteY4" fmla="*/ 0 h 832258"/>
                <a:gd name="connsiteX0" fmla="*/ 957 w 3019709"/>
                <a:gd name="connsiteY0" fmla="*/ 0 h 832258"/>
                <a:gd name="connsiteX1" fmla="*/ 2940099 w 3019709"/>
                <a:gd name="connsiteY1" fmla="*/ 43543 h 832258"/>
                <a:gd name="connsiteX2" fmla="*/ 2907442 w 3019709"/>
                <a:gd name="connsiteY2" fmla="*/ 792301 h 832258"/>
                <a:gd name="connsiteX3" fmla="*/ 567014 w 3019709"/>
                <a:gd name="connsiteY3" fmla="*/ 716101 h 832258"/>
                <a:gd name="connsiteX4" fmla="*/ 957 w 3019709"/>
                <a:gd name="connsiteY4" fmla="*/ 0 h 832258"/>
                <a:gd name="connsiteX0" fmla="*/ 957 w 3019709"/>
                <a:gd name="connsiteY0" fmla="*/ 0 h 864242"/>
                <a:gd name="connsiteX1" fmla="*/ 2940099 w 3019709"/>
                <a:gd name="connsiteY1" fmla="*/ 43543 h 864242"/>
                <a:gd name="connsiteX2" fmla="*/ 2907442 w 3019709"/>
                <a:gd name="connsiteY2" fmla="*/ 792301 h 864242"/>
                <a:gd name="connsiteX3" fmla="*/ 567014 w 3019709"/>
                <a:gd name="connsiteY3" fmla="*/ 716101 h 864242"/>
                <a:gd name="connsiteX4" fmla="*/ 957 w 3019709"/>
                <a:gd name="connsiteY4" fmla="*/ 0 h 864242"/>
                <a:gd name="connsiteX0" fmla="*/ 957 w 3013177"/>
                <a:gd name="connsiteY0" fmla="*/ 0 h 850868"/>
                <a:gd name="connsiteX1" fmla="*/ 2940099 w 3013177"/>
                <a:gd name="connsiteY1" fmla="*/ 43543 h 850868"/>
                <a:gd name="connsiteX2" fmla="*/ 2885671 w 3013177"/>
                <a:gd name="connsiteY2" fmla="*/ 770530 h 850868"/>
                <a:gd name="connsiteX3" fmla="*/ 567014 w 3013177"/>
                <a:gd name="connsiteY3" fmla="*/ 716101 h 850868"/>
                <a:gd name="connsiteX4" fmla="*/ 957 w 3013177"/>
                <a:gd name="connsiteY4" fmla="*/ 0 h 850868"/>
                <a:gd name="connsiteX0" fmla="*/ 957 w 3013177"/>
                <a:gd name="connsiteY0" fmla="*/ 54109 h 904977"/>
                <a:gd name="connsiteX1" fmla="*/ 2940099 w 3013177"/>
                <a:gd name="connsiteY1" fmla="*/ 97652 h 904977"/>
                <a:gd name="connsiteX2" fmla="*/ 2885671 w 3013177"/>
                <a:gd name="connsiteY2" fmla="*/ 824639 h 904977"/>
                <a:gd name="connsiteX3" fmla="*/ 567014 w 3013177"/>
                <a:gd name="connsiteY3" fmla="*/ 770210 h 904977"/>
                <a:gd name="connsiteX4" fmla="*/ 957 w 3013177"/>
                <a:gd name="connsiteY4" fmla="*/ 54109 h 904977"/>
                <a:gd name="connsiteX0" fmla="*/ 957 w 3013177"/>
                <a:gd name="connsiteY0" fmla="*/ 88550 h 939418"/>
                <a:gd name="connsiteX1" fmla="*/ 2940099 w 3013177"/>
                <a:gd name="connsiteY1" fmla="*/ 132093 h 939418"/>
                <a:gd name="connsiteX2" fmla="*/ 2885671 w 3013177"/>
                <a:gd name="connsiteY2" fmla="*/ 859080 h 939418"/>
                <a:gd name="connsiteX3" fmla="*/ 567014 w 3013177"/>
                <a:gd name="connsiteY3" fmla="*/ 804651 h 939418"/>
                <a:gd name="connsiteX4" fmla="*/ 957 w 3013177"/>
                <a:gd name="connsiteY4" fmla="*/ 88550 h 939418"/>
                <a:gd name="connsiteX0" fmla="*/ 1179 w 3013399"/>
                <a:gd name="connsiteY0" fmla="*/ 88550 h 999621"/>
                <a:gd name="connsiteX1" fmla="*/ 2940321 w 3013399"/>
                <a:gd name="connsiteY1" fmla="*/ 132093 h 999621"/>
                <a:gd name="connsiteX2" fmla="*/ 2885893 w 3013399"/>
                <a:gd name="connsiteY2" fmla="*/ 859080 h 999621"/>
                <a:gd name="connsiteX3" fmla="*/ 534579 w 3013399"/>
                <a:gd name="connsiteY3" fmla="*/ 913509 h 999621"/>
                <a:gd name="connsiteX4" fmla="*/ 1179 w 3013399"/>
                <a:gd name="connsiteY4" fmla="*/ 88550 h 999621"/>
                <a:gd name="connsiteX0" fmla="*/ 1179 w 3023578"/>
                <a:gd name="connsiteY0" fmla="*/ 88550 h 1030530"/>
                <a:gd name="connsiteX1" fmla="*/ 2940321 w 3023578"/>
                <a:gd name="connsiteY1" fmla="*/ 132093 h 1030530"/>
                <a:gd name="connsiteX2" fmla="*/ 2918550 w 3023578"/>
                <a:gd name="connsiteY2" fmla="*/ 935280 h 1030530"/>
                <a:gd name="connsiteX3" fmla="*/ 534579 w 3023578"/>
                <a:gd name="connsiteY3" fmla="*/ 913509 h 1030530"/>
                <a:gd name="connsiteX4" fmla="*/ 1179 w 3023578"/>
                <a:gd name="connsiteY4" fmla="*/ 88550 h 1030530"/>
                <a:gd name="connsiteX0" fmla="*/ 1179 w 2991435"/>
                <a:gd name="connsiteY0" fmla="*/ 88550 h 1020265"/>
                <a:gd name="connsiteX1" fmla="*/ 2940321 w 2991435"/>
                <a:gd name="connsiteY1" fmla="*/ 132093 h 1020265"/>
                <a:gd name="connsiteX2" fmla="*/ 2777036 w 2991435"/>
                <a:gd name="connsiteY2" fmla="*/ 913509 h 1020265"/>
                <a:gd name="connsiteX3" fmla="*/ 534579 w 2991435"/>
                <a:gd name="connsiteY3" fmla="*/ 913509 h 1020265"/>
                <a:gd name="connsiteX4" fmla="*/ 1179 w 2991435"/>
                <a:gd name="connsiteY4" fmla="*/ 88550 h 1020265"/>
                <a:gd name="connsiteX0" fmla="*/ 1179 w 3148590"/>
                <a:gd name="connsiteY0" fmla="*/ 83008 h 1014723"/>
                <a:gd name="connsiteX1" fmla="*/ 3114493 w 3148590"/>
                <a:gd name="connsiteY1" fmla="*/ 137437 h 1014723"/>
                <a:gd name="connsiteX2" fmla="*/ 2777036 w 3148590"/>
                <a:gd name="connsiteY2" fmla="*/ 907967 h 1014723"/>
                <a:gd name="connsiteX3" fmla="*/ 534579 w 3148590"/>
                <a:gd name="connsiteY3" fmla="*/ 907967 h 1014723"/>
                <a:gd name="connsiteX4" fmla="*/ 1179 w 3148590"/>
                <a:gd name="connsiteY4" fmla="*/ 83008 h 1014723"/>
                <a:gd name="connsiteX0" fmla="*/ 1179 w 3159985"/>
                <a:gd name="connsiteY0" fmla="*/ 83008 h 1036504"/>
                <a:gd name="connsiteX1" fmla="*/ 3114493 w 3159985"/>
                <a:gd name="connsiteY1" fmla="*/ 137437 h 1036504"/>
                <a:gd name="connsiteX2" fmla="*/ 2907664 w 3159985"/>
                <a:gd name="connsiteY2" fmla="*/ 951510 h 1036504"/>
                <a:gd name="connsiteX3" fmla="*/ 534579 w 3159985"/>
                <a:gd name="connsiteY3" fmla="*/ 907967 h 1036504"/>
                <a:gd name="connsiteX4" fmla="*/ 1179 w 3159985"/>
                <a:gd name="connsiteY4" fmla="*/ 83008 h 1036504"/>
                <a:gd name="connsiteX0" fmla="*/ 1179 w 3167905"/>
                <a:gd name="connsiteY0" fmla="*/ 83008 h 1036504"/>
                <a:gd name="connsiteX1" fmla="*/ 3114493 w 3167905"/>
                <a:gd name="connsiteY1" fmla="*/ 137437 h 1036504"/>
                <a:gd name="connsiteX2" fmla="*/ 2907664 w 3167905"/>
                <a:gd name="connsiteY2" fmla="*/ 951510 h 1036504"/>
                <a:gd name="connsiteX3" fmla="*/ 534579 w 3167905"/>
                <a:gd name="connsiteY3" fmla="*/ 907967 h 1036504"/>
                <a:gd name="connsiteX4" fmla="*/ 1179 w 3167905"/>
                <a:gd name="connsiteY4" fmla="*/ 83008 h 1036504"/>
                <a:gd name="connsiteX0" fmla="*/ 1179 w 3155012"/>
                <a:gd name="connsiteY0" fmla="*/ 83008 h 1036504"/>
                <a:gd name="connsiteX1" fmla="*/ 3114493 w 3155012"/>
                <a:gd name="connsiteY1" fmla="*/ 137437 h 1036504"/>
                <a:gd name="connsiteX2" fmla="*/ 2798807 w 3155012"/>
                <a:gd name="connsiteY2" fmla="*/ 951510 h 1036504"/>
                <a:gd name="connsiteX3" fmla="*/ 534579 w 3155012"/>
                <a:gd name="connsiteY3" fmla="*/ 907967 h 1036504"/>
                <a:gd name="connsiteX4" fmla="*/ 1179 w 3155012"/>
                <a:gd name="connsiteY4" fmla="*/ 83008 h 1036504"/>
                <a:gd name="connsiteX0" fmla="*/ 1179 w 3160113"/>
                <a:gd name="connsiteY0" fmla="*/ 83008 h 1036504"/>
                <a:gd name="connsiteX1" fmla="*/ 3114493 w 3160113"/>
                <a:gd name="connsiteY1" fmla="*/ 137437 h 1036504"/>
                <a:gd name="connsiteX2" fmla="*/ 2798807 w 3160113"/>
                <a:gd name="connsiteY2" fmla="*/ 951510 h 1036504"/>
                <a:gd name="connsiteX3" fmla="*/ 534579 w 3160113"/>
                <a:gd name="connsiteY3" fmla="*/ 907967 h 1036504"/>
                <a:gd name="connsiteX4" fmla="*/ 1179 w 3160113"/>
                <a:gd name="connsiteY4" fmla="*/ 83008 h 1036504"/>
                <a:gd name="connsiteX0" fmla="*/ 1179 w 3161264"/>
                <a:gd name="connsiteY0" fmla="*/ 83008 h 1036504"/>
                <a:gd name="connsiteX1" fmla="*/ 3114493 w 3161264"/>
                <a:gd name="connsiteY1" fmla="*/ 137437 h 1036504"/>
                <a:gd name="connsiteX2" fmla="*/ 2798807 w 3161264"/>
                <a:gd name="connsiteY2" fmla="*/ 951510 h 1036504"/>
                <a:gd name="connsiteX3" fmla="*/ 534579 w 3161264"/>
                <a:gd name="connsiteY3" fmla="*/ 907967 h 1036504"/>
                <a:gd name="connsiteX4" fmla="*/ 1179 w 3161264"/>
                <a:gd name="connsiteY4" fmla="*/ 83008 h 1036504"/>
                <a:gd name="connsiteX0" fmla="*/ 31004 w 3191089"/>
                <a:gd name="connsiteY0" fmla="*/ 83008 h 1036504"/>
                <a:gd name="connsiteX1" fmla="*/ 3144318 w 3191089"/>
                <a:gd name="connsiteY1" fmla="*/ 137437 h 1036504"/>
                <a:gd name="connsiteX2" fmla="*/ 2828632 w 3191089"/>
                <a:gd name="connsiteY2" fmla="*/ 951510 h 1036504"/>
                <a:gd name="connsiteX3" fmla="*/ 314032 w 3191089"/>
                <a:gd name="connsiteY3" fmla="*/ 907967 h 1036504"/>
                <a:gd name="connsiteX4" fmla="*/ 31004 w 3191089"/>
                <a:gd name="connsiteY4" fmla="*/ 83008 h 1036504"/>
                <a:gd name="connsiteX0" fmla="*/ 31004 w 3191089"/>
                <a:gd name="connsiteY0" fmla="*/ 83008 h 1060493"/>
                <a:gd name="connsiteX1" fmla="*/ 3144318 w 3191089"/>
                <a:gd name="connsiteY1" fmla="*/ 137437 h 1060493"/>
                <a:gd name="connsiteX2" fmla="*/ 2828632 w 3191089"/>
                <a:gd name="connsiteY2" fmla="*/ 951510 h 1060493"/>
                <a:gd name="connsiteX3" fmla="*/ 314032 w 3191089"/>
                <a:gd name="connsiteY3" fmla="*/ 907967 h 1060493"/>
                <a:gd name="connsiteX4" fmla="*/ 31004 w 3191089"/>
                <a:gd name="connsiteY4" fmla="*/ 83008 h 1060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1089" h="1060493">
                  <a:moveTo>
                    <a:pt x="31004" y="83008"/>
                  </a:moveTo>
                  <a:cubicBezTo>
                    <a:pt x="1010718" y="-11335"/>
                    <a:pt x="2197261" y="-62134"/>
                    <a:pt x="3144318" y="137437"/>
                  </a:cubicBezTo>
                  <a:cubicBezTo>
                    <a:pt x="3296717" y="463224"/>
                    <a:pt x="3046346" y="865210"/>
                    <a:pt x="2828632" y="951510"/>
                  </a:cubicBezTo>
                  <a:cubicBezTo>
                    <a:pt x="2226290" y="1071253"/>
                    <a:pt x="1057890" y="1136567"/>
                    <a:pt x="314032" y="907967"/>
                  </a:cubicBezTo>
                  <a:cubicBezTo>
                    <a:pt x="-117769" y="770867"/>
                    <a:pt x="16490" y="394280"/>
                    <a:pt x="31004" y="83008"/>
                  </a:cubicBez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  <a:effectLst>
              <a:outerShdw blurRad="234775" dist="50800" dir="12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98AB5572-F354-76B3-5CB9-8548EB43C7B8}"/>
              </a:ext>
            </a:extLst>
          </p:cNvPr>
          <p:cNvSpPr txBox="1"/>
          <p:nvPr/>
        </p:nvSpPr>
        <p:spPr>
          <a:xfrm>
            <a:off x="6173855" y="1045176"/>
            <a:ext cx="31910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FR" sz="2000" dirty="0">
                <a:solidFill>
                  <a:schemeClr val="bg1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ensta-bretagne.fr/teodorov</a:t>
            </a:r>
            <a:endParaRPr lang="en-FR" sz="2000" dirty="0">
              <a:solidFill>
                <a:schemeClr val="bg1"/>
              </a:solidFill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474584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035CD-7071-E4D3-D261-7C73EBCBF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FR" dirty="0"/>
              <a:t>he transition T1 executes in [</a:t>
            </a:r>
            <a:r>
              <a:rPr lang="en-FR" b="1" dirty="0">
                <a:solidFill>
                  <a:srgbClr val="FF0000"/>
                </a:solidFill>
              </a:rPr>
              <a:t>MIN</a:t>
            </a:r>
            <a:r>
              <a:rPr lang="en-FR" dirty="0"/>
              <a:t>, </a:t>
            </a:r>
            <a:r>
              <a:rPr lang="en-FR" b="1" dirty="0">
                <a:solidFill>
                  <a:srgbClr val="FF0000"/>
                </a:solidFill>
              </a:rPr>
              <a:t>MAX</a:t>
            </a:r>
            <a:r>
              <a:rPr lang="en-FR" dirty="0"/>
              <a:t>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CC9E5F-24A6-1FC4-CDAB-E10B89808B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948545"/>
            <a:ext cx="10945091" cy="2228418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What is the earliest time I can leave?</a:t>
            </a:r>
          </a:p>
          <a:p>
            <a:pPr marL="457200" lvl="1" indent="0">
              <a:buNone/>
            </a:pPr>
            <a:r>
              <a:rPr lang="en-FR" dirty="0">
                <a:solidFill>
                  <a:srgbClr val="FF0000"/>
                </a:solidFill>
              </a:rPr>
              <a:t>MIN</a:t>
            </a:r>
            <a:r>
              <a:rPr lang="en-FR" dirty="0"/>
              <a:t> goes to transition </a:t>
            </a:r>
            <a:r>
              <a:rPr lang="en-FR" dirty="0">
                <a:solidFill>
                  <a:srgbClr val="FF0000"/>
                </a:solidFill>
              </a:rPr>
              <a:t>guard</a:t>
            </a:r>
            <a:r>
              <a:rPr lang="en-FR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What’s the maximum time I’m allowed to stay?</a:t>
            </a:r>
          </a:p>
          <a:p>
            <a:pPr marL="457200" lvl="1" indent="0">
              <a:buNone/>
            </a:pPr>
            <a:r>
              <a:rPr lang="en-GB" dirty="0">
                <a:solidFill>
                  <a:srgbClr val="FF0000"/>
                </a:solidFill>
              </a:rPr>
              <a:t>MAX</a:t>
            </a:r>
            <a:r>
              <a:rPr lang="en-GB" dirty="0"/>
              <a:t> goes to state </a:t>
            </a:r>
            <a:r>
              <a:rPr lang="en-GB" dirty="0">
                <a:solidFill>
                  <a:srgbClr val="FF0000"/>
                </a:solidFill>
              </a:rPr>
              <a:t>invariant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Always reset</a:t>
            </a:r>
            <a:r>
              <a:rPr lang="en-GB" dirty="0"/>
              <a:t> the clocks by default. </a:t>
            </a:r>
          </a:p>
          <a:p>
            <a:pPr marL="457200" lvl="1" indent="0">
              <a:buNone/>
            </a:pPr>
            <a:r>
              <a:rPr lang="en-GB" dirty="0"/>
              <a:t>Choosing not to reset a clock should be a deliberate and well-justified decision.</a:t>
            </a:r>
            <a:endParaRPr lang="en-F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239593-73FD-DE0F-EA27-65115942C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917E9-AE6C-8707-B6AD-FEABB1199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67056A-59C3-58D9-5053-BD87107B0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20</a:t>
            </a:fld>
            <a:endParaRPr lang="en-FR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E1ACB55-A854-ACDF-81D0-612487147E60}"/>
              </a:ext>
            </a:extLst>
          </p:cNvPr>
          <p:cNvSpPr/>
          <p:nvPr/>
        </p:nvSpPr>
        <p:spPr>
          <a:xfrm>
            <a:off x="3034146" y="2154045"/>
            <a:ext cx="1523520" cy="152352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FR" sz="4000" dirty="0">
                <a:solidFill>
                  <a:schemeClr val="tx1"/>
                </a:solidFill>
              </a:rPr>
              <a:t>n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C783050-0768-2267-0596-8213C1C34FFC}"/>
              </a:ext>
            </a:extLst>
          </p:cNvPr>
          <p:cNvSpPr/>
          <p:nvPr/>
        </p:nvSpPr>
        <p:spPr>
          <a:xfrm>
            <a:off x="7893058" y="2322830"/>
            <a:ext cx="1173250" cy="117325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FR" sz="40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9" name="Line 5">
            <a:extLst>
              <a:ext uri="{FF2B5EF4-FFF2-40B4-BE49-F238E27FC236}">
                <a16:creationId xmlns:a16="http://schemas.microsoft.com/office/drawing/2014/main" id="{0F70AE10-EA85-213D-9370-C18E3D3FBA1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57666" y="2909455"/>
            <a:ext cx="3335392" cy="1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F5AD03B1-E69C-9AFF-8289-1847A13C6A2F}"/>
              </a:ext>
            </a:extLst>
          </p:cNvPr>
          <p:cNvCxnSpPr>
            <a:cxnSpLocks/>
            <a:stCxn id="8" idx="7"/>
            <a:endCxn id="8" idx="5"/>
          </p:cNvCxnSpPr>
          <p:nvPr/>
        </p:nvCxnSpPr>
        <p:spPr>
          <a:xfrm rot="16200000" flipH="1">
            <a:off x="8479683" y="2909455"/>
            <a:ext cx="829614" cy="12700"/>
          </a:xfrm>
          <a:prstGeom prst="curvedConnector5">
            <a:avLst>
              <a:gd name="adj1" fmla="val -27555"/>
              <a:gd name="adj2" fmla="val 9685291"/>
              <a:gd name="adj3" fmla="val 127555"/>
            </a:avLst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26">
            <a:extLst>
              <a:ext uri="{FF2B5EF4-FFF2-40B4-BE49-F238E27FC236}">
                <a16:creationId xmlns:a16="http://schemas.microsoft.com/office/drawing/2014/main" id="{3CD4BF35-DB1A-F1C1-9EE9-257834E08F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60682" y="2392392"/>
            <a:ext cx="1266372" cy="400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l"/>
            <a:r>
              <a:rPr lang="en-US" altLang="x-none" sz="2000" dirty="0">
                <a:latin typeface="Tahoma" charset="0"/>
              </a:rPr>
              <a:t>x&lt;=</a:t>
            </a:r>
            <a:r>
              <a:rPr lang="en-US" altLang="x-none" sz="2000" b="1" dirty="0">
                <a:solidFill>
                  <a:srgbClr val="FF0000"/>
                </a:solidFill>
                <a:latin typeface="Tahoma" charset="0"/>
              </a:rPr>
              <a:t>MAX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4F8496-2E07-16CB-9A5A-785444446CE2}"/>
              </a:ext>
            </a:extLst>
          </p:cNvPr>
          <p:cNvSpPr txBox="1"/>
          <p:nvPr/>
        </p:nvSpPr>
        <p:spPr>
          <a:xfrm>
            <a:off x="4924595" y="2540123"/>
            <a:ext cx="2127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/>
              <a:t>T</a:t>
            </a:r>
            <a:r>
              <a:rPr lang="en-FR" i="1" dirty="0"/>
              <a:t>1</a:t>
            </a:r>
            <a:r>
              <a:rPr lang="en-FR" dirty="0"/>
              <a:t>: [x &gt;= </a:t>
            </a:r>
            <a:r>
              <a:rPr lang="en-FR" b="1" dirty="0">
                <a:solidFill>
                  <a:srgbClr val="FF0000"/>
                </a:solidFill>
              </a:rPr>
              <a:t>MIN</a:t>
            </a:r>
            <a:r>
              <a:rPr lang="en-FR" dirty="0"/>
              <a:t>] / </a:t>
            </a:r>
            <a:r>
              <a:rPr lang="en-FR" dirty="0">
                <a:solidFill>
                  <a:srgbClr val="FF0000"/>
                </a:solidFill>
              </a:rPr>
              <a:t>x = 0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A5D8D0F-9C23-7CB7-9474-DD227BF4D804}"/>
              </a:ext>
            </a:extLst>
          </p:cNvPr>
          <p:cNvCxnSpPr/>
          <p:nvPr/>
        </p:nvCxnSpPr>
        <p:spPr>
          <a:xfrm flipH="1">
            <a:off x="6096000" y="1267691"/>
            <a:ext cx="1936173" cy="1361209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FF97E54-B3C1-A170-A52C-59C33CC43AA2}"/>
              </a:ext>
            </a:extLst>
          </p:cNvPr>
          <p:cNvCxnSpPr>
            <a:cxnSpLocks/>
          </p:cNvCxnSpPr>
          <p:nvPr/>
        </p:nvCxnSpPr>
        <p:spPr>
          <a:xfrm flipH="1">
            <a:off x="4197927" y="1236316"/>
            <a:ext cx="5164282" cy="1220674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378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BB08C7-02E9-EE9B-196F-EE6DB3124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32A36F-D2A4-25C1-3F21-916CE56AB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156853-6FE7-5CBB-2BAE-88F7C267C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21</a:t>
            </a:fld>
            <a:endParaRPr lang="en-FR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7CD5450-FBFD-EE19-B18C-052188799D08}"/>
              </a:ext>
            </a:extLst>
          </p:cNvPr>
          <p:cNvGrpSpPr/>
          <p:nvPr/>
        </p:nvGrpSpPr>
        <p:grpSpPr>
          <a:xfrm>
            <a:off x="8717845" y="3551786"/>
            <a:ext cx="2528710" cy="2879246"/>
            <a:chOff x="8825090" y="3709005"/>
            <a:chExt cx="2528710" cy="2879246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99927F5-D43E-4E04-DA51-D11ABDB4F0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825090" y="4099052"/>
              <a:ext cx="2528710" cy="2489199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23A38F0-349B-6380-0C09-887FDD387CD0}"/>
                </a:ext>
              </a:extLst>
            </p:cNvPr>
            <p:cNvSpPr txBox="1"/>
            <p:nvPr/>
          </p:nvSpPr>
          <p:spPr>
            <a:xfrm>
              <a:off x="9103919" y="3709005"/>
              <a:ext cx="202517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b="1" i="0" dirty="0">
                  <a:solidFill>
                    <a:srgbClr val="FF0000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E&lt;&gt; p</a:t>
              </a:r>
              <a:r>
                <a:rPr lang="en-GB" sz="2400" b="0" i="0" dirty="0">
                  <a:solidFill>
                    <a:srgbClr val="5E5E5E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: </a:t>
              </a:r>
              <a:r>
                <a:rPr lang="en-FR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Possibly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327D5CF-2FA7-305E-39D3-FD2D6376AACC}"/>
              </a:ext>
            </a:extLst>
          </p:cNvPr>
          <p:cNvGrpSpPr/>
          <p:nvPr/>
        </p:nvGrpSpPr>
        <p:grpSpPr>
          <a:xfrm>
            <a:off x="8271898" y="664087"/>
            <a:ext cx="3559127" cy="2987303"/>
            <a:chOff x="8482818" y="788714"/>
            <a:chExt cx="3559127" cy="2987303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F55816B-D935-7B5D-73D3-20BBC4A9E0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837910" y="825582"/>
              <a:ext cx="2848943" cy="2950435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1355A51-8C6E-3FF9-B126-2F7BB951C854}"/>
                </a:ext>
              </a:extLst>
            </p:cNvPr>
            <p:cNvSpPr txBox="1"/>
            <p:nvPr/>
          </p:nvSpPr>
          <p:spPr>
            <a:xfrm>
              <a:off x="8482818" y="788714"/>
              <a:ext cx="3559127" cy="4257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>
                <a:lnSpc>
                  <a:spcPts val="2640"/>
                </a:lnSpc>
              </a:pPr>
              <a:r>
                <a:rPr lang="en-GB" sz="2400" b="1" i="0" dirty="0">
                  <a:solidFill>
                    <a:srgbClr val="FF0000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E[] p</a:t>
              </a:r>
              <a:r>
                <a:rPr lang="en-GB" sz="2400" b="0" i="0" dirty="0">
                  <a:solidFill>
                    <a:srgbClr val="5E5E5E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: Potentially Always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FC97FCC-2905-4A02-61A7-A96996461911}"/>
              </a:ext>
            </a:extLst>
          </p:cNvPr>
          <p:cNvGrpSpPr/>
          <p:nvPr/>
        </p:nvGrpSpPr>
        <p:grpSpPr>
          <a:xfrm>
            <a:off x="4324835" y="664087"/>
            <a:ext cx="2662518" cy="2852123"/>
            <a:chOff x="3404754" y="836169"/>
            <a:chExt cx="2662518" cy="285212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EDE593D-6AAF-2130-5F01-2F35CE2088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404754" y="1199093"/>
              <a:ext cx="2657958" cy="2489199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71EFF30-F1A6-D9C4-D7C8-295D940D13F4}"/>
                </a:ext>
              </a:extLst>
            </p:cNvPr>
            <p:cNvSpPr txBox="1"/>
            <p:nvPr/>
          </p:nvSpPr>
          <p:spPr>
            <a:xfrm>
              <a:off x="3718872" y="836169"/>
              <a:ext cx="234840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FR" sz="2400" b="1" dirty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A&lt;&gt; p</a:t>
              </a:r>
              <a:r>
                <a:rPr lang="en-FR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: </a:t>
              </a:r>
              <a:r>
                <a:rPr lang="en-GB" sz="2400" b="0" i="0" dirty="0">
                  <a:solidFill>
                    <a:srgbClr val="5E5E5E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Eventually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507E638-5C7A-9FFE-07A1-6AFA3B705E18}"/>
              </a:ext>
            </a:extLst>
          </p:cNvPr>
          <p:cNvGrpSpPr/>
          <p:nvPr/>
        </p:nvGrpSpPr>
        <p:grpSpPr>
          <a:xfrm>
            <a:off x="386180" y="700955"/>
            <a:ext cx="2819400" cy="2879247"/>
            <a:chOff x="114044" y="829758"/>
            <a:chExt cx="2819400" cy="287924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918988F-DBE5-A72E-B21F-210A389F81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14044" y="1219805"/>
              <a:ext cx="2819400" cy="24892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E6722D0-71BE-AFBC-6440-39E7A81F1AFC}"/>
                </a:ext>
              </a:extLst>
            </p:cNvPr>
            <p:cNvSpPr txBox="1"/>
            <p:nvPr/>
          </p:nvSpPr>
          <p:spPr>
            <a:xfrm>
              <a:off x="500868" y="829758"/>
              <a:ext cx="226728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b="1" i="0" dirty="0">
                  <a:solidFill>
                    <a:srgbClr val="FF0000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A[] p</a:t>
              </a:r>
              <a:r>
                <a:rPr lang="en-GB" sz="2400" b="0" i="0" dirty="0">
                  <a:solidFill>
                    <a:srgbClr val="5E5E5E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: Invariantly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DE27C00-EF09-B42F-70FB-FD5EAD13A661}"/>
              </a:ext>
            </a:extLst>
          </p:cNvPr>
          <p:cNvGrpSpPr/>
          <p:nvPr/>
        </p:nvGrpSpPr>
        <p:grpSpPr>
          <a:xfrm>
            <a:off x="459846" y="3786668"/>
            <a:ext cx="2672068" cy="2606550"/>
            <a:chOff x="1856141" y="3749800"/>
            <a:chExt cx="2672068" cy="260655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94A0F57-2FA7-B583-5DC8-B3DEF0FBA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856141" y="4211034"/>
              <a:ext cx="2672068" cy="2145316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1C658BB-CFA9-ADD6-34CE-F80369EBCADF}"/>
                </a:ext>
              </a:extLst>
            </p:cNvPr>
            <p:cNvSpPr txBox="1"/>
            <p:nvPr/>
          </p:nvSpPr>
          <p:spPr>
            <a:xfrm>
              <a:off x="1856142" y="3749800"/>
              <a:ext cx="2672067" cy="4257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>
                <a:lnSpc>
                  <a:spcPts val="2640"/>
                </a:lnSpc>
              </a:pPr>
              <a:r>
                <a:rPr lang="en-GB" sz="2400" b="1" dirty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</a:t>
              </a:r>
              <a:r>
                <a:rPr lang="en-GB" sz="2400" b="1" i="0" dirty="0">
                  <a:solidFill>
                    <a:srgbClr val="FF0000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--&gt; </a:t>
              </a:r>
              <a:r>
                <a:rPr lang="en-GB" sz="2400" b="1" dirty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q</a:t>
              </a:r>
              <a:r>
                <a:rPr lang="en-GB" sz="2400" dirty="0">
                  <a:solidFill>
                    <a:srgbClr val="5E5E5E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: p </a:t>
              </a:r>
              <a:r>
                <a:rPr lang="en-GB" sz="2400" b="0" i="0" dirty="0">
                  <a:solidFill>
                    <a:srgbClr val="5E5E5E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Leads To q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6915C316-629A-9E45-C9A7-8961C0CA48AA}"/>
              </a:ext>
            </a:extLst>
          </p:cNvPr>
          <p:cNvSpPr txBox="1"/>
          <p:nvPr/>
        </p:nvSpPr>
        <p:spPr>
          <a:xfrm>
            <a:off x="4069436" y="3429000"/>
            <a:ext cx="41657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3000" b="1" dirty="0">
                <a:solidFill>
                  <a:schemeClr val="accent6"/>
                </a:solidFill>
              </a:rPr>
              <a:t>UPPAAL Specifications</a:t>
            </a:r>
            <a:br>
              <a:rPr lang="en-FR" sz="3000" b="1" dirty="0"/>
            </a:br>
            <a:r>
              <a:rPr lang="en-FR" sz="3000" b="1" dirty="0"/>
              <a:t>subset of TCTL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A7B13DE-7D16-5CE9-06D8-CD18360E557E}"/>
              </a:ext>
            </a:extLst>
          </p:cNvPr>
          <p:cNvSpPr txBox="1"/>
          <p:nvPr/>
        </p:nvSpPr>
        <p:spPr>
          <a:xfrm>
            <a:off x="3629977" y="4465086"/>
            <a:ext cx="54301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b="1" dirty="0" err="1">
                <a:solidFill>
                  <a:schemeClr val="accent4"/>
                </a:solidFill>
              </a:rPr>
              <a:t>Propositional</a:t>
            </a:r>
            <a:r>
              <a:rPr lang="fr-FR" sz="2400" b="1" dirty="0">
                <a:solidFill>
                  <a:schemeClr val="accent4"/>
                </a:solidFill>
              </a:rPr>
              <a:t> Logic</a:t>
            </a:r>
            <a:r>
              <a:rPr lang="fr-FR" sz="2400" b="1" dirty="0"/>
              <a:t> + </a:t>
            </a:r>
            <a:r>
              <a:rPr lang="fr-FR" sz="2400" b="1" dirty="0">
                <a:solidFill>
                  <a:srgbClr val="FF0000"/>
                </a:solidFill>
              </a:rPr>
              <a:t>Temporal Layer</a:t>
            </a:r>
          </a:p>
          <a:p>
            <a:r>
              <a:rPr lang="fr-FR" sz="2400" dirty="0"/>
              <a:t>- </a:t>
            </a:r>
            <a:r>
              <a:rPr lang="fr-FR" sz="2400" i="1" dirty="0" err="1">
                <a:solidFill>
                  <a:schemeClr val="accent4"/>
                </a:solidFill>
              </a:rPr>
              <a:t>Alice.W</a:t>
            </a:r>
            <a:endParaRPr lang="fr-FR" sz="2400" i="1" dirty="0">
              <a:solidFill>
                <a:schemeClr val="accent4"/>
              </a:solidFill>
            </a:endParaRPr>
          </a:p>
          <a:p>
            <a:r>
              <a:rPr lang="fr-FR" sz="2400" dirty="0"/>
              <a:t>- </a:t>
            </a:r>
            <a:r>
              <a:rPr lang="fr-FR" sz="2400" i="1" dirty="0">
                <a:solidFill>
                  <a:schemeClr val="accent4"/>
                </a:solidFill>
              </a:rPr>
              <a:t>p1.v &lt; 4</a:t>
            </a:r>
          </a:p>
          <a:p>
            <a:r>
              <a:rPr lang="fr-FR" sz="2400" dirty="0"/>
              <a:t>- </a:t>
            </a:r>
            <a:r>
              <a:rPr lang="fr-FR" sz="2400" i="1" dirty="0">
                <a:solidFill>
                  <a:schemeClr val="accent4"/>
                </a:solidFill>
              </a:rPr>
              <a:t>p1.cs</a:t>
            </a:r>
            <a:r>
              <a:rPr lang="fr-FR" sz="2400" dirty="0"/>
              <a:t> </a:t>
            </a:r>
            <a:r>
              <a:rPr lang="fr-FR" sz="2400" b="1" dirty="0"/>
              <a:t>and</a:t>
            </a:r>
            <a:r>
              <a:rPr lang="fr-FR" sz="2400" dirty="0"/>
              <a:t> </a:t>
            </a:r>
            <a:r>
              <a:rPr lang="fr-FR" sz="2400" i="1" dirty="0">
                <a:solidFill>
                  <a:schemeClr val="accent4"/>
                </a:solidFill>
              </a:rPr>
              <a:t>p2.cs</a:t>
            </a:r>
            <a:r>
              <a:rPr lang="fr-FR" sz="2400" dirty="0">
                <a:solidFill>
                  <a:schemeClr val="accent4"/>
                </a:solidFill>
              </a:rPr>
              <a:t> </a:t>
            </a:r>
          </a:p>
          <a:p>
            <a:r>
              <a:rPr lang="fr-FR" sz="2400" dirty="0"/>
              <a:t>- </a:t>
            </a:r>
            <a:r>
              <a:rPr lang="fr-FR" sz="2400" b="1" dirty="0"/>
              <a:t>not</a:t>
            </a:r>
            <a:r>
              <a:rPr lang="fr-FR" sz="2400" dirty="0"/>
              <a:t> </a:t>
            </a:r>
            <a:r>
              <a:rPr lang="fr-FR" sz="2400" i="1" dirty="0">
                <a:solidFill>
                  <a:schemeClr val="accent4"/>
                </a:solidFill>
              </a:rPr>
              <a:t>deadlock</a:t>
            </a:r>
            <a:r>
              <a:rPr lang="fr-FR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6599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3E18BD0-BDC2-1E27-989A-45C532B08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Let’s do some UPPAAL now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AE26B02-F0F6-41C2-8CCF-BC3419CAF0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</a:t>
            </a:r>
            <a:r>
              <a:rPr lang="en-FR" dirty="0"/>
              <a:t>lone: </a:t>
            </a:r>
            <a:r>
              <a:rPr lang="en-GB" dirty="0">
                <a:hlinkClick r:id="rId2"/>
              </a:rPr>
              <a:t>https://github.com/teodorov/ETMF24_LevelCrossing</a:t>
            </a:r>
            <a:r>
              <a:rPr lang="en-GB" dirty="0"/>
              <a:t> </a:t>
            </a:r>
          </a:p>
          <a:p>
            <a:r>
              <a:rPr lang="en-GB" dirty="0"/>
              <a:t>start </a:t>
            </a:r>
            <a:r>
              <a:rPr lang="en-GB" dirty="0" err="1"/>
              <a:t>Uppaal</a:t>
            </a:r>
            <a:r>
              <a:rPr lang="en-GB" dirty="0"/>
              <a:t> </a:t>
            </a:r>
          </a:p>
          <a:p>
            <a:r>
              <a:rPr lang="en-GB" dirty="0"/>
              <a:t>play</a:t>
            </a:r>
            <a:endParaRPr lang="en-F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18C568-B5A1-C345-0A3E-CED8B3F96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4263C-BA10-837C-0CB8-74D085317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CA0E39-510F-941C-4A18-4208D7CC9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22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987860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881D2-8744-DA55-DADF-1DC72EF7E6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A490F6B-38AC-FE85-AC2D-1BDF0EFBBC28}"/>
              </a:ext>
            </a:extLst>
          </p:cNvPr>
          <p:cNvSpPr/>
          <p:nvPr/>
        </p:nvSpPr>
        <p:spPr>
          <a:xfrm rot="19800000">
            <a:off x="10054406" y="612755"/>
            <a:ext cx="2381818" cy="1277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CF5E0E-FD20-5DBE-654B-99080FB37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081668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Example:</a:t>
            </a:r>
            <a:br>
              <a:rPr lang="en-US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n-US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Level Crossing</a:t>
            </a:r>
            <a:endParaRPr lang="en-FR" sz="4800" dirty="0"/>
          </a:p>
        </p:txBody>
      </p:sp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7D413FDD-A664-85C7-A374-464487082D0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458792" y="1933575"/>
          <a:ext cx="6172200" cy="4873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590DA7-9DA9-B0B4-C317-9D7A7F0B5B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2219" y="1739979"/>
            <a:ext cx="4401285" cy="1081668"/>
          </a:xfrm>
        </p:spPr>
        <p:txBody>
          <a:bodyPr/>
          <a:lstStyle/>
          <a:p>
            <a:r>
              <a:rPr lang="en-F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Goal: design a "Level Crossing Controller" that operates a barrier to stop road traffic when a train is passing.</a:t>
            </a:r>
            <a:r>
              <a:rPr lang="en-FR" dirty="0">
                <a:effectLst/>
              </a:rPr>
              <a:t> </a:t>
            </a:r>
            <a:endParaRPr lang="en-FR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1771CD-A93F-FFF8-C80C-61F82FD04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ABA000-2106-18F8-B663-54F46DA2F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F41A0B-8326-E5A4-9C19-294FAAA98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23</a:t>
            </a:fld>
            <a:endParaRPr lang="en-FR"/>
          </a:p>
        </p:txBody>
      </p:sp>
      <p:pic>
        <p:nvPicPr>
          <p:cNvPr id="8" name="Picture 7" descr="A diagram of a train&#10;&#10;Description automatically generated">
            <a:extLst>
              <a:ext uri="{FF2B5EF4-FFF2-40B4-BE49-F238E27FC236}">
                <a16:creationId xmlns:a16="http://schemas.microsoft.com/office/drawing/2014/main" id="{5DD49B4D-1495-7EA7-F02D-7E8F1A90F9D4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376648" y="0"/>
            <a:ext cx="2884876" cy="21745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FC5CE0E-835A-8B0D-F1AA-AAD7E3486F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3118" y="2697029"/>
            <a:ext cx="5373829" cy="3573596"/>
          </a:xfrm>
          <a:prstGeom prst="rect">
            <a:avLst/>
          </a:prstGeom>
        </p:spPr>
      </p:pic>
      <p:sp>
        <p:nvSpPr>
          <p:cNvPr id="15" name="Freeform 14">
            <a:extLst>
              <a:ext uri="{FF2B5EF4-FFF2-40B4-BE49-F238E27FC236}">
                <a16:creationId xmlns:a16="http://schemas.microsoft.com/office/drawing/2014/main" id="{28CED61B-F91C-1944-5FA8-AB6E42C2E02C}"/>
              </a:ext>
            </a:extLst>
          </p:cNvPr>
          <p:cNvSpPr/>
          <p:nvPr/>
        </p:nvSpPr>
        <p:spPr>
          <a:xfrm>
            <a:off x="1784791" y="-136076"/>
            <a:ext cx="5635186" cy="2174549"/>
          </a:xfrm>
          <a:custGeom>
            <a:avLst/>
            <a:gdLst>
              <a:gd name="connsiteX0" fmla="*/ 5427023 w 5427023"/>
              <a:gd name="connsiteY0" fmla="*/ 1140031 h 1913480"/>
              <a:gd name="connsiteX1" fmla="*/ 3218213 w 5427023"/>
              <a:gd name="connsiteY1" fmla="*/ 1911927 h 1913480"/>
              <a:gd name="connsiteX2" fmla="*/ 2327564 w 5427023"/>
              <a:gd name="connsiteY2" fmla="*/ 961901 h 1913480"/>
              <a:gd name="connsiteX3" fmla="*/ 0 w 5427023"/>
              <a:gd name="connsiteY3" fmla="*/ 0 h 1913480"/>
              <a:gd name="connsiteX4" fmla="*/ 0 w 5427023"/>
              <a:gd name="connsiteY4" fmla="*/ 0 h 191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27023" h="1913480">
                <a:moveTo>
                  <a:pt x="5427023" y="1140031"/>
                </a:moveTo>
                <a:cubicBezTo>
                  <a:pt x="4580906" y="1540823"/>
                  <a:pt x="3734789" y="1941615"/>
                  <a:pt x="3218213" y="1911927"/>
                </a:cubicBezTo>
                <a:cubicBezTo>
                  <a:pt x="2701636" y="1882239"/>
                  <a:pt x="2863933" y="1280556"/>
                  <a:pt x="2327564" y="961901"/>
                </a:cubicBezTo>
                <a:cubicBezTo>
                  <a:pt x="1791195" y="643246"/>
                  <a:pt x="0" y="0"/>
                  <a:pt x="0" y="0"/>
                </a:cubicBezTo>
                <a:lnTo>
                  <a:pt x="0" y="0"/>
                </a:lnTo>
              </a:path>
            </a:pathLst>
          </a:custGeom>
          <a:noFill/>
          <a:ln w="196850">
            <a:solidFill>
              <a:srgbClr val="93979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8684633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3F6C7DB-7803-7FB2-9AD9-60EF593C1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Barrier: Properties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4E19AAF-F663-AED9-B51E-758F3D2E07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A[]</a:t>
            </a:r>
            <a:r>
              <a:rPr lang="en-GB" dirty="0"/>
              <a:t> not </a:t>
            </a:r>
            <a:r>
              <a:rPr lang="en-GB" dirty="0">
                <a:solidFill>
                  <a:schemeClr val="accent4"/>
                </a:solidFill>
              </a:rPr>
              <a:t>deadlock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E&lt;&gt; </a:t>
            </a:r>
            <a:r>
              <a:rPr lang="en-GB" dirty="0" err="1">
                <a:solidFill>
                  <a:schemeClr val="accent4"/>
                </a:solidFill>
              </a:rPr>
              <a:t>barrier.closed</a:t>
            </a:r>
            <a:endParaRPr lang="en-GB" dirty="0">
              <a:solidFill>
                <a:schemeClr val="accent4"/>
              </a:solidFill>
            </a:endParaRP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E&lt;&gt; </a:t>
            </a:r>
            <a:r>
              <a:rPr lang="en-GB" dirty="0" err="1">
                <a:solidFill>
                  <a:schemeClr val="accent4"/>
                </a:solidFill>
              </a:rPr>
              <a:t>barrier.opened</a:t>
            </a:r>
            <a:endParaRPr lang="en-GB" dirty="0">
              <a:solidFill>
                <a:schemeClr val="accent4"/>
              </a:solidFill>
            </a:endParaRP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 err="1">
                <a:solidFill>
                  <a:schemeClr val="accent4"/>
                </a:solidFill>
              </a:rPr>
              <a:t>barrier.lowering</a:t>
            </a:r>
            <a:r>
              <a:rPr lang="en-GB" dirty="0"/>
              <a:t> </a:t>
            </a:r>
            <a:r>
              <a:rPr lang="en-GB" dirty="0">
                <a:solidFill>
                  <a:srgbClr val="FF0000"/>
                </a:solidFill>
              </a:rPr>
              <a:t>--&gt;</a:t>
            </a:r>
            <a:r>
              <a:rPr lang="en-GB" dirty="0"/>
              <a:t> </a:t>
            </a:r>
            <a:r>
              <a:rPr lang="en-GB" dirty="0" err="1">
                <a:solidFill>
                  <a:schemeClr val="accent4"/>
                </a:solidFill>
              </a:rPr>
              <a:t>barrier.closed</a:t>
            </a:r>
            <a:endParaRPr lang="en-GB" dirty="0">
              <a:solidFill>
                <a:schemeClr val="accent4"/>
              </a:solidFill>
            </a:endParaRP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A[]</a:t>
            </a:r>
            <a:r>
              <a:rPr lang="en-GB" dirty="0"/>
              <a:t> </a:t>
            </a:r>
            <a:r>
              <a:rPr lang="en-GB" dirty="0" err="1">
                <a:solidFill>
                  <a:schemeClr val="accent4"/>
                </a:solidFill>
              </a:rPr>
              <a:t>barrier.lowering</a:t>
            </a:r>
            <a:r>
              <a:rPr lang="en-GB" dirty="0"/>
              <a:t> imply </a:t>
            </a:r>
            <a:r>
              <a:rPr lang="en-GB" dirty="0" err="1">
                <a:solidFill>
                  <a:schemeClr val="accent4"/>
                </a:solidFill>
              </a:rPr>
              <a:t>barrier.time</a:t>
            </a:r>
            <a:r>
              <a:rPr lang="en-GB" dirty="0">
                <a:solidFill>
                  <a:schemeClr val="accent4"/>
                </a:solidFill>
              </a:rPr>
              <a:t> &gt;= 0</a:t>
            </a:r>
            <a:r>
              <a:rPr lang="en-GB" dirty="0"/>
              <a:t> &amp;&amp; </a:t>
            </a:r>
            <a:r>
              <a:rPr lang="en-GB" dirty="0" err="1">
                <a:solidFill>
                  <a:schemeClr val="accent4"/>
                </a:solidFill>
              </a:rPr>
              <a:t>barrier.time</a:t>
            </a:r>
            <a:r>
              <a:rPr lang="en-GB" dirty="0">
                <a:solidFill>
                  <a:schemeClr val="accent4"/>
                </a:solidFill>
              </a:rPr>
              <a:t> &lt;= 20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A[]</a:t>
            </a:r>
            <a:r>
              <a:rPr lang="en-GB" dirty="0"/>
              <a:t> </a:t>
            </a:r>
            <a:r>
              <a:rPr lang="en-GB" dirty="0">
                <a:solidFill>
                  <a:schemeClr val="accent4"/>
                </a:solidFill>
              </a:rPr>
              <a:t>barrier.l2c</a:t>
            </a:r>
            <a:r>
              <a:rPr lang="en-GB" dirty="0"/>
              <a:t> imply </a:t>
            </a:r>
            <a:r>
              <a:rPr lang="en-GB" dirty="0" err="1">
                <a:solidFill>
                  <a:schemeClr val="accent4"/>
                </a:solidFill>
              </a:rPr>
              <a:t>barrier.time</a:t>
            </a:r>
            <a:r>
              <a:rPr lang="en-GB" dirty="0">
                <a:solidFill>
                  <a:schemeClr val="accent4"/>
                </a:solidFill>
              </a:rPr>
              <a:t> &gt;= 10</a:t>
            </a:r>
            <a:r>
              <a:rPr lang="en-GB" dirty="0"/>
              <a:t> &amp;&amp; </a:t>
            </a:r>
            <a:r>
              <a:rPr lang="en-GB" dirty="0" err="1"/>
              <a:t>barrier.time</a:t>
            </a:r>
            <a:r>
              <a:rPr lang="en-GB" dirty="0"/>
              <a:t> &lt;= 20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 err="1">
                <a:solidFill>
                  <a:schemeClr val="accent4"/>
                </a:solidFill>
              </a:rPr>
              <a:t>barrier.raising</a:t>
            </a:r>
            <a:r>
              <a:rPr lang="en-GB" dirty="0"/>
              <a:t> </a:t>
            </a:r>
            <a:r>
              <a:rPr lang="en-GB" dirty="0">
                <a:solidFill>
                  <a:srgbClr val="FF0000"/>
                </a:solidFill>
              </a:rPr>
              <a:t>--&gt;</a:t>
            </a:r>
            <a:r>
              <a:rPr lang="en-GB" dirty="0"/>
              <a:t> </a:t>
            </a:r>
            <a:r>
              <a:rPr lang="en-GB" dirty="0" err="1">
                <a:solidFill>
                  <a:schemeClr val="accent4"/>
                </a:solidFill>
              </a:rPr>
              <a:t>barrier.opened</a:t>
            </a:r>
            <a:r>
              <a:rPr lang="en-GB" dirty="0">
                <a:solidFill>
                  <a:schemeClr val="accent4"/>
                </a:solidFill>
              </a:rPr>
              <a:t> </a:t>
            </a:r>
            <a:r>
              <a:rPr lang="en-GB" dirty="0"/>
              <a:t>||</a:t>
            </a:r>
            <a:r>
              <a:rPr lang="en-GB" dirty="0">
                <a:solidFill>
                  <a:schemeClr val="accent4"/>
                </a:solidFill>
              </a:rPr>
              <a:t> </a:t>
            </a:r>
            <a:r>
              <a:rPr lang="en-GB" dirty="0" err="1">
                <a:solidFill>
                  <a:schemeClr val="accent4"/>
                </a:solidFill>
              </a:rPr>
              <a:t>barrier.lowering</a:t>
            </a:r>
            <a:endParaRPr lang="en-GB" dirty="0">
              <a:solidFill>
                <a:schemeClr val="accent4"/>
              </a:solidFill>
            </a:endParaRP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A[]</a:t>
            </a:r>
            <a:r>
              <a:rPr lang="en-GB" dirty="0"/>
              <a:t> </a:t>
            </a:r>
            <a:r>
              <a:rPr lang="en-GB" dirty="0">
                <a:solidFill>
                  <a:schemeClr val="accent4"/>
                </a:solidFill>
              </a:rPr>
              <a:t>barrier.r2o</a:t>
            </a:r>
            <a:r>
              <a:rPr lang="en-GB" dirty="0"/>
              <a:t> imply </a:t>
            </a:r>
            <a:r>
              <a:rPr lang="en-GB" dirty="0" err="1"/>
              <a:t>barrier.time</a:t>
            </a:r>
            <a:r>
              <a:rPr lang="en-GB" dirty="0"/>
              <a:t> &gt;= 10 &amp;&amp; </a:t>
            </a:r>
            <a:r>
              <a:rPr lang="en-GB" dirty="0" err="1">
                <a:solidFill>
                  <a:schemeClr val="accent4"/>
                </a:solidFill>
              </a:rPr>
              <a:t>barrier.time</a:t>
            </a:r>
            <a:r>
              <a:rPr lang="en-GB" dirty="0">
                <a:solidFill>
                  <a:schemeClr val="accent4"/>
                </a:solidFill>
              </a:rPr>
              <a:t> &lt;= 20</a:t>
            </a:r>
          </a:p>
          <a:p>
            <a:endParaRPr lang="en-FR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DD1C04-8B7E-5DBA-968E-4CF0A92A5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5CC371-0E80-8987-F5AC-FEC244133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29F003-45AC-1838-EFA5-83930EFE8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24</a:t>
            </a:fld>
            <a:endParaRPr lang="en-F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1A2F478-00BA-4EE3-98BF-CC9C4E230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6189" y="136525"/>
            <a:ext cx="3306011" cy="364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3628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A32D3-F02D-8A4E-570F-A39A8DF61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TrackCircuit: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C0CA1-3957-3BB6-4C88-8C4AAA3930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A[]</a:t>
            </a:r>
            <a:r>
              <a:rPr lang="en-GB" dirty="0"/>
              <a:t> not </a:t>
            </a:r>
            <a:r>
              <a:rPr lang="en-GB" dirty="0">
                <a:solidFill>
                  <a:schemeClr val="accent4"/>
                </a:solidFill>
              </a:rPr>
              <a:t>deadlock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E&lt;&gt;</a:t>
            </a:r>
            <a:r>
              <a:rPr lang="en-GB" dirty="0"/>
              <a:t> </a:t>
            </a:r>
            <a:r>
              <a:rPr lang="en-GB" dirty="0" err="1">
                <a:solidFill>
                  <a:schemeClr val="accent4"/>
                </a:solidFill>
              </a:rPr>
              <a:t>trackCircuit.far</a:t>
            </a:r>
            <a:endParaRPr lang="en-GB" dirty="0">
              <a:solidFill>
                <a:schemeClr val="accent4"/>
              </a:solidFill>
            </a:endParaRP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E&lt;&gt;</a:t>
            </a:r>
            <a:r>
              <a:rPr lang="en-GB" dirty="0"/>
              <a:t> </a:t>
            </a:r>
            <a:r>
              <a:rPr lang="en-GB" dirty="0" err="1">
                <a:solidFill>
                  <a:schemeClr val="accent4"/>
                </a:solidFill>
              </a:rPr>
              <a:t>trackCircuit.close</a:t>
            </a:r>
            <a:endParaRPr lang="en-GB" dirty="0">
              <a:solidFill>
                <a:schemeClr val="accent4"/>
              </a:solidFill>
            </a:endParaRP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E&lt;&gt;</a:t>
            </a:r>
            <a:r>
              <a:rPr lang="en-GB" dirty="0"/>
              <a:t> </a:t>
            </a:r>
            <a:r>
              <a:rPr lang="en-GB" dirty="0" err="1">
                <a:solidFill>
                  <a:schemeClr val="accent4"/>
                </a:solidFill>
              </a:rPr>
              <a:t>trackCircuit.on</a:t>
            </a:r>
            <a:endParaRPr lang="en-GB" dirty="0">
              <a:solidFill>
                <a:schemeClr val="accent4"/>
              </a:solidFill>
            </a:endParaRP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E&lt;&gt;</a:t>
            </a:r>
            <a:r>
              <a:rPr lang="en-GB" dirty="0"/>
              <a:t> </a:t>
            </a:r>
            <a:r>
              <a:rPr lang="en-GB" dirty="0" err="1">
                <a:solidFill>
                  <a:schemeClr val="accent4"/>
                </a:solidFill>
              </a:rPr>
              <a:t>trackCircuit.left</a:t>
            </a:r>
            <a:endParaRPr lang="en-GB" dirty="0">
              <a:solidFill>
                <a:schemeClr val="accent4"/>
              </a:solidFill>
            </a:endParaRP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 err="1">
                <a:solidFill>
                  <a:schemeClr val="accent4"/>
                </a:solidFill>
              </a:rPr>
              <a:t>trackCircuit.close</a:t>
            </a:r>
            <a:r>
              <a:rPr lang="en-GB" dirty="0"/>
              <a:t> </a:t>
            </a:r>
            <a:r>
              <a:rPr lang="en-GB" dirty="0">
                <a:solidFill>
                  <a:srgbClr val="FF0000"/>
                </a:solidFill>
              </a:rPr>
              <a:t>--&gt;</a:t>
            </a:r>
            <a:r>
              <a:rPr lang="en-GB" dirty="0"/>
              <a:t> </a:t>
            </a:r>
            <a:r>
              <a:rPr lang="en-GB" dirty="0" err="1">
                <a:solidFill>
                  <a:schemeClr val="accent4"/>
                </a:solidFill>
              </a:rPr>
              <a:t>trackCircuit.on</a:t>
            </a:r>
            <a:endParaRPr lang="en-GB" dirty="0">
              <a:solidFill>
                <a:schemeClr val="accent4"/>
              </a:solidFill>
            </a:endParaRP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 err="1">
                <a:solidFill>
                  <a:schemeClr val="accent4"/>
                </a:solidFill>
              </a:rPr>
              <a:t>trackCircuit.on</a:t>
            </a:r>
            <a:r>
              <a:rPr lang="en-GB" dirty="0"/>
              <a:t> </a:t>
            </a:r>
            <a:r>
              <a:rPr lang="en-GB" dirty="0">
                <a:solidFill>
                  <a:srgbClr val="FF0000"/>
                </a:solidFill>
              </a:rPr>
              <a:t>--&gt;</a:t>
            </a:r>
            <a:r>
              <a:rPr lang="en-GB" dirty="0"/>
              <a:t> </a:t>
            </a:r>
            <a:r>
              <a:rPr lang="en-GB" dirty="0" err="1">
                <a:solidFill>
                  <a:schemeClr val="accent4"/>
                </a:solidFill>
              </a:rPr>
              <a:t>trackCircuit.left</a:t>
            </a:r>
            <a:endParaRPr lang="en-GB" dirty="0">
              <a:solidFill>
                <a:schemeClr val="accent4"/>
              </a:solidFill>
            </a:endParaRP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 err="1">
                <a:solidFill>
                  <a:schemeClr val="accent4"/>
                </a:solidFill>
              </a:rPr>
              <a:t>trackCircuit.left</a:t>
            </a:r>
            <a:r>
              <a:rPr lang="en-GB" dirty="0"/>
              <a:t> </a:t>
            </a:r>
            <a:r>
              <a:rPr lang="en-GB" dirty="0">
                <a:solidFill>
                  <a:srgbClr val="FF0000"/>
                </a:solidFill>
              </a:rPr>
              <a:t>--&gt;</a:t>
            </a:r>
            <a:r>
              <a:rPr lang="en-GB" dirty="0"/>
              <a:t> </a:t>
            </a:r>
            <a:r>
              <a:rPr lang="en-GB" dirty="0" err="1">
                <a:solidFill>
                  <a:schemeClr val="accent4"/>
                </a:solidFill>
              </a:rPr>
              <a:t>trackCircuit.far</a:t>
            </a:r>
            <a:endParaRPr lang="en-GB" dirty="0">
              <a:solidFill>
                <a:schemeClr val="accent4"/>
              </a:solidFill>
            </a:endParaRP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A[]</a:t>
            </a:r>
            <a:r>
              <a:rPr lang="en-GB" dirty="0"/>
              <a:t> </a:t>
            </a:r>
            <a:r>
              <a:rPr lang="en-GB" dirty="0" err="1">
                <a:solidFill>
                  <a:schemeClr val="accent4"/>
                </a:solidFill>
              </a:rPr>
              <a:t>trackCircuit.close</a:t>
            </a:r>
            <a:r>
              <a:rPr lang="en-GB" dirty="0">
                <a:solidFill>
                  <a:schemeClr val="accent4"/>
                </a:solidFill>
              </a:rPr>
              <a:t> </a:t>
            </a:r>
            <a:r>
              <a:rPr lang="en-GB" dirty="0"/>
              <a:t>imply </a:t>
            </a:r>
            <a:r>
              <a:rPr lang="en-GB" dirty="0" err="1">
                <a:solidFill>
                  <a:schemeClr val="accent4"/>
                </a:solidFill>
              </a:rPr>
              <a:t>trackCircuit.time</a:t>
            </a:r>
            <a:r>
              <a:rPr lang="en-GB" dirty="0">
                <a:solidFill>
                  <a:schemeClr val="accent4"/>
                </a:solidFill>
              </a:rPr>
              <a:t> &gt;= 0 </a:t>
            </a:r>
            <a:r>
              <a:rPr lang="en-GB" dirty="0"/>
              <a:t>&amp;&amp; </a:t>
            </a:r>
            <a:r>
              <a:rPr lang="en-GB" dirty="0" err="1">
                <a:solidFill>
                  <a:schemeClr val="accent4"/>
                </a:solidFill>
              </a:rPr>
              <a:t>trackCircuit.time</a:t>
            </a:r>
            <a:r>
              <a:rPr lang="en-GB" dirty="0">
                <a:solidFill>
                  <a:schemeClr val="accent4"/>
                </a:solidFill>
              </a:rPr>
              <a:t> &lt;= 50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A[]</a:t>
            </a:r>
            <a:r>
              <a:rPr lang="en-GB" dirty="0"/>
              <a:t> </a:t>
            </a:r>
            <a:r>
              <a:rPr lang="en-GB" dirty="0" err="1">
                <a:solidFill>
                  <a:schemeClr val="accent4"/>
                </a:solidFill>
              </a:rPr>
              <a:t>trackCircuit.left</a:t>
            </a:r>
            <a:r>
              <a:rPr lang="en-GB" dirty="0"/>
              <a:t> imply </a:t>
            </a:r>
            <a:r>
              <a:rPr lang="en-GB" dirty="0" err="1">
                <a:solidFill>
                  <a:schemeClr val="accent4"/>
                </a:solidFill>
              </a:rPr>
              <a:t>trackCircuit.time</a:t>
            </a:r>
            <a:r>
              <a:rPr lang="en-GB" dirty="0">
                <a:solidFill>
                  <a:schemeClr val="accent4"/>
                </a:solidFill>
              </a:rPr>
              <a:t> == 0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A[]</a:t>
            </a:r>
            <a:r>
              <a:rPr lang="en-GB" dirty="0"/>
              <a:t> </a:t>
            </a:r>
            <a:r>
              <a:rPr lang="en-GB" dirty="0" err="1">
                <a:solidFill>
                  <a:schemeClr val="accent4"/>
                </a:solidFill>
              </a:rPr>
              <a:t>trackCircuit.on</a:t>
            </a:r>
            <a:r>
              <a:rPr lang="en-GB" dirty="0">
                <a:solidFill>
                  <a:schemeClr val="accent4"/>
                </a:solidFill>
              </a:rPr>
              <a:t> </a:t>
            </a:r>
            <a:r>
              <a:rPr lang="en-GB" dirty="0"/>
              <a:t>imply </a:t>
            </a:r>
            <a:r>
              <a:rPr lang="en-GB" dirty="0" err="1">
                <a:solidFill>
                  <a:schemeClr val="accent4"/>
                </a:solidFill>
              </a:rPr>
              <a:t>trackCircuit.time</a:t>
            </a:r>
            <a:r>
              <a:rPr lang="en-GB" dirty="0">
                <a:solidFill>
                  <a:schemeClr val="accent4"/>
                </a:solidFill>
              </a:rPr>
              <a:t> &gt;= 0 </a:t>
            </a:r>
            <a:r>
              <a:rPr lang="en-GB" dirty="0"/>
              <a:t>&amp;&amp; </a:t>
            </a:r>
            <a:r>
              <a:rPr lang="en-GB" dirty="0" err="1">
                <a:solidFill>
                  <a:schemeClr val="accent4"/>
                </a:solidFill>
              </a:rPr>
              <a:t>trackCircuit.time</a:t>
            </a:r>
            <a:r>
              <a:rPr lang="en-GB" dirty="0">
                <a:solidFill>
                  <a:schemeClr val="accent4"/>
                </a:solidFill>
              </a:rPr>
              <a:t> &lt;= 40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A[]</a:t>
            </a:r>
            <a:r>
              <a:rPr lang="en-GB" dirty="0"/>
              <a:t> not </a:t>
            </a:r>
            <a:r>
              <a:rPr lang="en-GB" dirty="0" err="1">
                <a:solidFill>
                  <a:schemeClr val="accent4"/>
                </a:solidFill>
              </a:rPr>
              <a:t>observer.reject</a:t>
            </a:r>
            <a:endParaRPr lang="en-FR" dirty="0">
              <a:solidFill>
                <a:schemeClr val="accent4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0FA8D5-CB44-B816-2FAE-A0F729EC4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A583A8-473B-B4C0-816C-4DB9F5997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C3AA5-691C-0507-1F4C-C6D47AB7B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25</a:t>
            </a:fld>
            <a:endParaRPr lang="en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C4C793-25BF-B4E7-E5C0-30C792208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3348" y="1223888"/>
            <a:ext cx="5553524" cy="295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2245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2ED2D-660A-0789-46DE-B71CB3CBF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Full System: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C70BC-ABEF-CF3A-E655-FB0F39EA7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A[] </a:t>
            </a:r>
            <a:r>
              <a:rPr lang="en-GB" dirty="0"/>
              <a:t>not </a:t>
            </a:r>
            <a:r>
              <a:rPr lang="en-GB" dirty="0">
                <a:solidFill>
                  <a:schemeClr val="accent4"/>
                </a:solidFill>
              </a:rPr>
              <a:t>deadlock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A[] </a:t>
            </a:r>
            <a:r>
              <a:rPr lang="en-GB" dirty="0" err="1">
                <a:solidFill>
                  <a:schemeClr val="accent4"/>
                </a:solidFill>
              </a:rPr>
              <a:t>barrier.opened</a:t>
            </a:r>
            <a:r>
              <a:rPr lang="en-GB" dirty="0">
                <a:solidFill>
                  <a:schemeClr val="accent4"/>
                </a:solidFill>
              </a:rPr>
              <a:t> </a:t>
            </a:r>
            <a:r>
              <a:rPr lang="en-GB" dirty="0"/>
              <a:t>imply (not </a:t>
            </a:r>
            <a:r>
              <a:rPr lang="en-GB" dirty="0" err="1">
                <a:solidFill>
                  <a:schemeClr val="accent4"/>
                </a:solidFill>
              </a:rPr>
              <a:t>trackCircuit.on</a:t>
            </a:r>
            <a:r>
              <a:rPr lang="en-GB" dirty="0">
                <a:solidFill>
                  <a:schemeClr val="accent4"/>
                </a:solidFill>
              </a:rPr>
              <a:t>)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GB" dirty="0" err="1">
                <a:solidFill>
                  <a:schemeClr val="accent4"/>
                </a:solidFill>
              </a:rPr>
              <a:t>barrier.closed</a:t>
            </a:r>
            <a:r>
              <a:rPr lang="en-GB" dirty="0">
                <a:solidFill>
                  <a:srgbClr val="FF0000"/>
                </a:solidFill>
              </a:rPr>
              <a:t> --&gt; </a:t>
            </a:r>
            <a:r>
              <a:rPr lang="en-GB" dirty="0" err="1">
                <a:solidFill>
                  <a:schemeClr val="accent4"/>
                </a:solidFill>
              </a:rPr>
              <a:t>barrier.opened</a:t>
            </a:r>
            <a:endParaRPr lang="en-GB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F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29F75-E0A7-A25F-3F9C-37CB0BFCD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769812-CC65-7218-546C-7029049C9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D679AC-9F50-5DDB-A0C9-6B866247D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26</a:t>
            </a:fld>
            <a:endParaRPr lang="en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B49723-CF2D-7616-E8F5-7F6702B89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6238" y="3357074"/>
            <a:ext cx="9079523" cy="295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7814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0F2A2-88EE-1D12-6532-1CB0A9F08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To go further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D16409-F6ED-C6E9-1C22-73B1DEF657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357" y="1490366"/>
            <a:ext cx="4493456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FR" dirty="0"/>
              <a:t>Consider 2 track circuits</a:t>
            </a:r>
          </a:p>
          <a:p>
            <a:pPr lvl="1"/>
            <a:r>
              <a:rPr lang="en-FR" dirty="0"/>
              <a:t>What needs to change</a:t>
            </a:r>
          </a:p>
          <a:p>
            <a:pPr lvl="1"/>
            <a:r>
              <a:rPr lang="en-FR" dirty="0"/>
              <a:t>The 3 system properties have to pass</a:t>
            </a:r>
          </a:p>
          <a:p>
            <a:pPr marL="514350" indent="-514350">
              <a:buFont typeface="+mj-lt"/>
              <a:buAutoNum type="arabicPeriod"/>
            </a:pPr>
            <a:r>
              <a:rPr lang="en-FR" dirty="0"/>
              <a:t>What if the barrier lowering and raising time are asymetric</a:t>
            </a:r>
          </a:p>
          <a:p>
            <a:pPr marL="514350" indent="-514350">
              <a:buFont typeface="+mj-lt"/>
              <a:buAutoNum type="arabicPeriod"/>
            </a:pPr>
            <a:r>
              <a:rPr lang="en-FR" dirty="0"/>
              <a:t>How to generalize to n trains?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E6CB8-6C28-565E-E5D1-383F25793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CA7877-DB09-1A13-F79D-6A6D8BF0F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3C4F3-C7AA-957B-E8B7-8197BBEE5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27</a:t>
            </a:fld>
            <a:endParaRPr lang="en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CDBB92-8076-2D47-131A-4B1DDC92A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7626" y="1406769"/>
            <a:ext cx="7034373" cy="451853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82B49A0-BD50-CD30-5151-B3D25841B354}"/>
              </a:ext>
            </a:extLst>
          </p:cNvPr>
          <p:cNvSpPr txBox="1"/>
          <p:nvPr/>
        </p:nvSpPr>
        <p:spPr>
          <a:xfrm>
            <a:off x="825626" y="5892581"/>
            <a:ext cx="8318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GB" dirty="0"/>
              <a:t>2. </a:t>
            </a:r>
            <a:r>
              <a:rPr lang="en-GB" dirty="0">
                <a:solidFill>
                  <a:srgbClr val="FF0000"/>
                </a:solidFill>
              </a:rPr>
              <a:t>A[] </a:t>
            </a:r>
            <a:r>
              <a:rPr lang="en-GB" dirty="0" err="1">
                <a:solidFill>
                  <a:schemeClr val="accent4"/>
                </a:solidFill>
              </a:rPr>
              <a:t>barrier.opened</a:t>
            </a:r>
            <a:r>
              <a:rPr lang="en-GB" dirty="0">
                <a:solidFill>
                  <a:schemeClr val="accent4"/>
                </a:solidFill>
              </a:rPr>
              <a:t> </a:t>
            </a:r>
            <a:r>
              <a:rPr lang="en-GB" dirty="0"/>
              <a:t>imply ((not </a:t>
            </a:r>
            <a:r>
              <a:rPr lang="en-GB" dirty="0" err="1">
                <a:solidFill>
                  <a:schemeClr val="accent4"/>
                </a:solidFill>
              </a:rPr>
              <a:t>trackCircuit.on</a:t>
            </a:r>
            <a:r>
              <a:rPr lang="en-GB" dirty="0">
                <a:solidFill>
                  <a:schemeClr val="accent4"/>
                </a:solidFill>
              </a:rPr>
              <a:t>) &amp;&amp; (</a:t>
            </a:r>
            <a:r>
              <a:rPr lang="en-GB" dirty="0"/>
              <a:t>not </a:t>
            </a:r>
            <a:r>
              <a:rPr lang="en-GB" dirty="0">
                <a:solidFill>
                  <a:schemeClr val="accent4"/>
                </a:solidFill>
              </a:rPr>
              <a:t>trackCircuit1.on))</a:t>
            </a:r>
          </a:p>
        </p:txBody>
      </p:sp>
    </p:spTree>
    <p:extLst>
      <p:ext uri="{BB962C8B-B14F-4D97-AF65-F5344CB8AC3E}">
        <p14:creationId xmlns:p14="http://schemas.microsoft.com/office/powerpoint/2010/main" val="10325188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8F2519-0CBE-F76A-E178-AAAFA753A7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85BAC4-492D-8F89-AF2C-0B5C69AB4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FD47C7-0810-86D6-BC97-96B589534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EDCD5-2677-9DB2-2856-AB7657419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28</a:t>
            </a:fld>
            <a:endParaRPr lang="en-FR"/>
          </a:p>
        </p:txBody>
      </p:sp>
      <p:pic>
        <p:nvPicPr>
          <p:cNvPr id="14" name="Picture 13" descr="A rainbow colored paint splatter with black text&#10;&#10;Description automatically generated">
            <a:extLst>
              <a:ext uri="{FF2B5EF4-FFF2-40B4-BE49-F238E27FC236}">
                <a16:creationId xmlns:a16="http://schemas.microsoft.com/office/drawing/2014/main" id="{A06B191C-F8E2-F9FB-64D2-6957D89FF0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296007" y="1436027"/>
            <a:ext cx="5314593" cy="398594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16E7877-BCA6-34A2-D3D6-0881A5BE4C07}"/>
              </a:ext>
            </a:extLst>
          </p:cNvPr>
          <p:cNvSpPr txBox="1"/>
          <p:nvPr/>
        </p:nvSpPr>
        <p:spPr>
          <a:xfrm>
            <a:off x="4826000" y="5052640"/>
            <a:ext cx="254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900">
                <a:hlinkClick r:id="rId3" tooltip="https://freepngimg.com/png/19305-thank-you-png-clipart"/>
              </a:rPr>
              <a:t>This Photo</a:t>
            </a:r>
            <a:r>
              <a:rPr lang="en-FR" sz="900"/>
              <a:t> by Unknown Author is licensed under </a:t>
            </a:r>
            <a:r>
              <a:rPr lang="en-FR" sz="900">
                <a:hlinkClick r:id="rId4" tooltip="https://creativecommons.org/licenses/by-nc/3.0/"/>
              </a:rPr>
              <a:t>CC BY-NC</a:t>
            </a:r>
            <a:endParaRPr lang="en-FR" sz="900" dirty="0"/>
          </a:p>
        </p:txBody>
      </p:sp>
    </p:spTree>
    <p:extLst>
      <p:ext uri="{BB962C8B-B14F-4D97-AF65-F5344CB8AC3E}">
        <p14:creationId xmlns:p14="http://schemas.microsoft.com/office/powerpoint/2010/main" val="1886248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diagram&#10;&#10;Description automatically generated">
            <a:extLst>
              <a:ext uri="{FF2B5EF4-FFF2-40B4-BE49-F238E27FC236}">
                <a16:creationId xmlns:a16="http://schemas.microsoft.com/office/drawing/2014/main" id="{AFFB1F8A-F94F-0AE8-8E77-40986E5E36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883096" y="598714"/>
            <a:ext cx="8425808" cy="5757636"/>
          </a:xfr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F1140C1-55E2-B0EA-1CFC-767DBE615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C9D3E2-BADE-21E9-FB39-A191C2BF9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D9AC1F-394C-3E86-8911-BC7203FF6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3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781171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0530339-ACA8-C708-16F0-8D3E788EA7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0781" y="688805"/>
            <a:ext cx="10910438" cy="535119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21C524-49A5-FB5A-9B9A-953EA0C40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7E903A9-4544-4DE3-17EE-5600D5D9A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B25CEF8-1639-49E4-3082-77A05FCAF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4</a:t>
            </a:fld>
            <a:endParaRPr lang="en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609C59-5683-C445-4293-D854AFA99104}"/>
              </a:ext>
            </a:extLst>
          </p:cNvPr>
          <p:cNvSpPr txBox="1"/>
          <p:nvPr/>
        </p:nvSpPr>
        <p:spPr>
          <a:xfrm>
            <a:off x="640781" y="6039997"/>
            <a:ext cx="1091043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Brain, M., </a:t>
            </a:r>
            <a:r>
              <a:rPr lang="en-GB" sz="1100" b="0" i="0" dirty="0" err="1">
                <a:solidFill>
                  <a:srgbClr val="222222"/>
                </a:solidFill>
                <a:effectLst/>
                <a:latin typeface="Merriweather Sans" pitchFamily="2" charset="77"/>
              </a:rPr>
              <a:t>Polgreen</a:t>
            </a:r>
            <a:r>
              <a:rPr lang="en-GB" sz="1100" b="0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, E. (2025). </a:t>
            </a:r>
            <a:r>
              <a:rPr lang="en-GB" sz="1100" b="1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A Pyramid Of (Formal) Software Verification.</a:t>
            </a:r>
            <a:r>
              <a:rPr lang="en-GB" sz="1100" b="0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 In: Platzer, A., Rozier, K.Y., </a:t>
            </a:r>
            <a:r>
              <a:rPr lang="en-GB" sz="1100" b="0" i="0" dirty="0" err="1">
                <a:solidFill>
                  <a:srgbClr val="222222"/>
                </a:solidFill>
                <a:effectLst/>
                <a:latin typeface="Merriweather Sans" pitchFamily="2" charset="77"/>
              </a:rPr>
              <a:t>Pradella</a:t>
            </a:r>
            <a:r>
              <a:rPr lang="en-GB" sz="1100" b="0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, M., Rossi, M. (eds) Formal Methods. FM 2024. Lecture Notes in Computer Science, vol 14934. Springer, Cham. </a:t>
            </a:r>
            <a:r>
              <a:rPr lang="en-GB" sz="1100" b="0" i="0" dirty="0">
                <a:solidFill>
                  <a:srgbClr val="222222"/>
                </a:solidFill>
                <a:effectLst/>
                <a:latin typeface="Merriweather Sans" pitchFamily="2" charset="77"/>
                <a:hlinkClick r:id="rId3"/>
              </a:rPr>
              <a:t>https://doi.org/</a:t>
            </a:r>
            <a:r>
              <a:rPr lang="en-GB" sz="1100" b="0" i="0" dirty="0">
                <a:solidFill>
                  <a:srgbClr val="025E8D"/>
                </a:solidFill>
                <a:effectLst/>
                <a:latin typeface="Merriweather Sans" pitchFamily="2" charset="77"/>
                <a:hlinkClick r:id="rId3"/>
              </a:rPr>
              <a:t>10.1007/978-3-031-71177-0_24</a:t>
            </a:r>
            <a:endParaRPr lang="en-FR" sz="11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BB38255-3688-EDDF-0A2D-155BE43A328F}"/>
              </a:ext>
            </a:extLst>
          </p:cNvPr>
          <p:cNvSpPr/>
          <p:nvPr/>
        </p:nvSpPr>
        <p:spPr>
          <a:xfrm>
            <a:off x="8035298" y="1618989"/>
            <a:ext cx="2940619" cy="5229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582190E-F01F-996F-0EE8-2D5F02574A61}"/>
              </a:ext>
            </a:extLst>
          </p:cNvPr>
          <p:cNvSpPr/>
          <p:nvPr/>
        </p:nvSpPr>
        <p:spPr>
          <a:xfrm>
            <a:off x="640781" y="1618989"/>
            <a:ext cx="2940619" cy="5229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22D9986-FE45-8B90-C421-4A66513D7FF2}"/>
              </a:ext>
            </a:extLst>
          </p:cNvPr>
          <p:cNvSpPr/>
          <p:nvPr/>
        </p:nvSpPr>
        <p:spPr>
          <a:xfrm>
            <a:off x="5144724" y="1734729"/>
            <a:ext cx="1327241" cy="616585"/>
          </a:xfrm>
          <a:prstGeom prst="roundRect">
            <a:avLst/>
          </a:prstGeom>
          <a:solidFill>
            <a:srgbClr val="EDE23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b="1" dirty="0">
                <a:solidFill>
                  <a:schemeClr val="tx1"/>
                </a:solidFill>
              </a:rPr>
              <a:t>Timed</a:t>
            </a:r>
            <a:br>
              <a:rPr lang="en-FR" b="1" dirty="0">
                <a:solidFill>
                  <a:schemeClr val="tx1"/>
                </a:solidFill>
              </a:rPr>
            </a:br>
            <a:r>
              <a:rPr lang="en-FR" b="1" dirty="0">
                <a:solidFill>
                  <a:schemeClr val="tx1"/>
                </a:solidFill>
              </a:rPr>
              <a:t>Automata</a:t>
            </a:r>
          </a:p>
        </p:txBody>
      </p:sp>
    </p:spTree>
    <p:extLst>
      <p:ext uri="{BB962C8B-B14F-4D97-AF65-F5344CB8AC3E}">
        <p14:creationId xmlns:p14="http://schemas.microsoft.com/office/powerpoint/2010/main" val="2124257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2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762301"/>
            <a:ext cx="10515600" cy="1360033"/>
          </a:xfrm>
        </p:spPr>
        <p:txBody>
          <a:bodyPr>
            <a:normAutofit/>
          </a:bodyPr>
          <a:lstStyle/>
          <a:p>
            <a:r>
              <a:rPr lang="en-GB" sz="4000" dirty="0"/>
              <a:t>Model checking is a formal verification technique that is highly accessible to engineers.</a:t>
            </a:r>
            <a:endParaRPr lang="fr-FR" sz="115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2319110"/>
            <a:ext cx="10515600" cy="2219779"/>
          </a:xfrm>
        </p:spPr>
        <p:txBody>
          <a:bodyPr>
            <a:noAutofit/>
          </a:bodyPr>
          <a:lstStyle/>
          <a:p>
            <a:r>
              <a:rPr lang="fr-FR" sz="3000" dirty="0" err="1"/>
              <a:t>Many</a:t>
            </a:r>
            <a:r>
              <a:rPr lang="fr-FR" sz="3000" dirty="0"/>
              <a:t> use cases:</a:t>
            </a:r>
          </a:p>
          <a:p>
            <a:r>
              <a:rPr lang="fr-FR" sz="3000" dirty="0"/>
              <a:t>	Circuit </a:t>
            </a:r>
            <a:r>
              <a:rPr lang="fr-FR" sz="3000" dirty="0" err="1"/>
              <a:t>verification</a:t>
            </a:r>
            <a:r>
              <a:rPr lang="fr-FR" sz="3000" dirty="0"/>
              <a:t> : </a:t>
            </a:r>
            <a:r>
              <a:rPr lang="fr-FR" sz="3000" b="1" dirty="0">
                <a:solidFill>
                  <a:schemeClr val="accent1"/>
                </a:solidFill>
              </a:rPr>
              <a:t>Intel </a:t>
            </a:r>
            <a:r>
              <a:rPr lang="fr-FR" sz="3000" dirty="0">
                <a:solidFill>
                  <a:schemeClr val="tx1"/>
                </a:solidFill>
              </a:rPr>
              <a:t>[1]</a:t>
            </a:r>
          </a:p>
          <a:p>
            <a:r>
              <a:rPr lang="fr-FR" sz="3000" dirty="0"/>
              <a:t>	Driver </a:t>
            </a:r>
            <a:r>
              <a:rPr lang="fr-FR" sz="3000" dirty="0" err="1"/>
              <a:t>verification</a:t>
            </a:r>
            <a:r>
              <a:rPr lang="fr-FR" sz="3000" dirty="0"/>
              <a:t> : </a:t>
            </a:r>
            <a:r>
              <a:rPr lang="fr-FR" sz="3000" b="1" dirty="0">
                <a:solidFill>
                  <a:schemeClr val="accent1"/>
                </a:solidFill>
              </a:rPr>
              <a:t>Microsoft </a:t>
            </a:r>
            <a:r>
              <a:rPr lang="fr-FR" sz="3000" dirty="0">
                <a:solidFill>
                  <a:schemeClr val="tx1"/>
                </a:solidFill>
              </a:rPr>
              <a:t>(</a:t>
            </a:r>
            <a:r>
              <a:rPr lang="fr-FR" sz="30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SLAM</a:t>
            </a:r>
            <a:r>
              <a:rPr lang="fr-FR" sz="3000" dirty="0">
                <a:solidFill>
                  <a:schemeClr val="tx1"/>
                </a:solidFill>
              </a:rPr>
              <a:t> [2])</a:t>
            </a:r>
          </a:p>
          <a:p>
            <a:r>
              <a:rPr lang="fr-FR" sz="3000" dirty="0"/>
              <a:t>	Distributed system </a:t>
            </a:r>
            <a:r>
              <a:rPr lang="fr-FR" sz="3000" dirty="0" err="1"/>
              <a:t>verification</a:t>
            </a:r>
            <a:r>
              <a:rPr lang="fr-FR" sz="3000" dirty="0"/>
              <a:t> : </a:t>
            </a:r>
            <a:r>
              <a:rPr lang="fr-FR" sz="3000" b="1" dirty="0">
                <a:solidFill>
                  <a:schemeClr val="accent1"/>
                </a:solidFill>
              </a:rPr>
              <a:t>Amazon </a:t>
            </a:r>
            <a:r>
              <a:rPr lang="fr-FR" sz="3000" dirty="0">
                <a:solidFill>
                  <a:schemeClr val="tx1"/>
                </a:solidFill>
              </a:rPr>
              <a:t>(</a:t>
            </a:r>
            <a:r>
              <a:rPr lang="fr-FR" sz="30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TLA+</a:t>
            </a:r>
            <a:r>
              <a:rPr lang="fr-FR" sz="3000" dirty="0">
                <a:solidFill>
                  <a:schemeClr val="tx1"/>
                </a:solidFill>
              </a:rPr>
              <a:t> [3])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D30982-5F86-ED80-4B10-CC0C70CE7107}"/>
              </a:ext>
            </a:extLst>
          </p:cNvPr>
          <p:cNvSpPr txBox="1"/>
          <p:nvPr/>
        </p:nvSpPr>
        <p:spPr>
          <a:xfrm>
            <a:off x="373294" y="5580727"/>
            <a:ext cx="11445411" cy="1092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3838" indent="-223838" algn="just">
              <a:spcAft>
                <a:spcPts val="300"/>
              </a:spcAft>
            </a:pPr>
            <a:r>
              <a:rPr lang="en-GB" sz="1000" b="1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[1]</a:t>
            </a:r>
            <a:r>
              <a:rPr lang="en-GB" sz="1000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 Fix, L. (2008). </a:t>
            </a:r>
            <a:r>
              <a:rPr lang="en-GB" sz="1000" b="1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Fifteen Years of Formal Property Verification in Intel</a:t>
            </a:r>
            <a:r>
              <a:rPr lang="en-GB" sz="1000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. In: </a:t>
            </a:r>
            <a:r>
              <a:rPr lang="en-GB" sz="1000" i="0" dirty="0" err="1">
                <a:solidFill>
                  <a:srgbClr val="222222"/>
                </a:solidFill>
                <a:effectLst/>
                <a:latin typeface="Merriweather Sans" pitchFamily="2" charset="77"/>
              </a:rPr>
              <a:t>Grumberg</a:t>
            </a:r>
            <a:r>
              <a:rPr lang="en-GB" sz="1000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, O., Veith, H. (eds) </a:t>
            </a:r>
            <a:r>
              <a:rPr lang="en-GB" sz="1000" i="1" dirty="0">
                <a:solidFill>
                  <a:srgbClr val="222222"/>
                </a:solidFill>
                <a:effectLst/>
                <a:latin typeface="Merriweather Sans" pitchFamily="2" charset="77"/>
              </a:rPr>
              <a:t>25 Years of Model Checking. Lecture Notes in Computer Science</a:t>
            </a:r>
            <a:r>
              <a:rPr lang="en-GB" sz="1000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, vol 5000. Springer, Berlin, Heidelberg. </a:t>
            </a:r>
            <a:r>
              <a:rPr lang="en-GB" sz="1000" i="0" dirty="0">
                <a:solidFill>
                  <a:srgbClr val="222222"/>
                </a:solidFill>
                <a:effectLst/>
                <a:latin typeface="Merriweather Sans" pitchFamily="2" charset="77"/>
                <a:hlinkClick r:id="rId4"/>
              </a:rPr>
              <a:t>https://doi.org/</a:t>
            </a:r>
            <a:r>
              <a:rPr lang="en-GB" sz="1000" i="0" dirty="0">
                <a:solidFill>
                  <a:srgbClr val="025E8D"/>
                </a:solidFill>
                <a:effectLst/>
                <a:latin typeface="Merriweather Sans" pitchFamily="2" charset="77"/>
                <a:hlinkClick r:id="rId4"/>
              </a:rPr>
              <a:t>10.1007/978-3-540-69850-0_8</a:t>
            </a:r>
            <a:endParaRPr lang="en-GB" sz="1000" i="0" dirty="0">
              <a:solidFill>
                <a:srgbClr val="025E8D"/>
              </a:solidFill>
              <a:effectLst/>
              <a:latin typeface="Merriweather Sans" pitchFamily="2" charset="77"/>
            </a:endParaRPr>
          </a:p>
          <a:p>
            <a:pPr marL="223838" indent="-223838" algn="just">
              <a:spcAft>
                <a:spcPts val="300"/>
              </a:spcAft>
            </a:pPr>
            <a:r>
              <a:rPr lang="en-GB" sz="1000" b="1" dirty="0">
                <a:solidFill>
                  <a:srgbClr val="222222"/>
                </a:solidFill>
                <a:latin typeface="Merriweather Sans" pitchFamily="2" charset="77"/>
              </a:rPr>
              <a:t>[2]</a:t>
            </a:r>
            <a:r>
              <a:rPr lang="en-GB" sz="1000" dirty="0">
                <a:solidFill>
                  <a:srgbClr val="222222"/>
                </a:solidFill>
                <a:latin typeface="Merriweather Sans" pitchFamily="2" charset="77"/>
              </a:rPr>
              <a:t> Thomas Ball, Rupak Majumdar, Todd Millstein, and Sriram K. Rajamani. (2001). </a:t>
            </a:r>
            <a:r>
              <a:rPr lang="en-GB" sz="1000" b="1" dirty="0">
                <a:solidFill>
                  <a:srgbClr val="222222"/>
                </a:solidFill>
                <a:latin typeface="Merriweather Sans" pitchFamily="2" charset="77"/>
              </a:rPr>
              <a:t>Automatic predicate abstraction of C programs.</a:t>
            </a:r>
            <a:r>
              <a:rPr lang="en-GB" sz="1000" dirty="0">
                <a:solidFill>
                  <a:srgbClr val="222222"/>
                </a:solidFill>
                <a:latin typeface="Merriweather Sans" pitchFamily="2" charset="77"/>
              </a:rPr>
              <a:t> </a:t>
            </a:r>
            <a:r>
              <a:rPr lang="en-GB" sz="1000" i="1" dirty="0">
                <a:solidFill>
                  <a:srgbClr val="222222"/>
                </a:solidFill>
                <a:latin typeface="Merriweather Sans" pitchFamily="2" charset="77"/>
              </a:rPr>
              <a:t>PLDI '01. ACM</a:t>
            </a:r>
            <a:r>
              <a:rPr lang="en-GB" sz="1000" dirty="0">
                <a:solidFill>
                  <a:srgbClr val="222222"/>
                </a:solidFill>
                <a:latin typeface="Merriweather Sans" pitchFamily="2" charset="77"/>
              </a:rPr>
              <a:t>, New York, NY, USA, 203–213. </a:t>
            </a:r>
            <a:r>
              <a:rPr lang="en-GB" sz="1000" dirty="0">
                <a:solidFill>
                  <a:srgbClr val="222222"/>
                </a:solidFill>
                <a:latin typeface="Merriweather Sans" pitchFamily="2" charset="7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https://doi.org/10.1145/378795.378846</a:t>
            </a:r>
            <a:r>
              <a:rPr lang="en-GB" sz="1000" dirty="0">
                <a:solidFill>
                  <a:srgbClr val="222222"/>
                </a:solidFill>
                <a:latin typeface="Merriweather Sans" pitchFamily="2" charset="77"/>
              </a:rPr>
              <a:t> </a:t>
            </a:r>
          </a:p>
          <a:p>
            <a:pPr marL="223838" indent="-223838" algn="just">
              <a:spcAft>
                <a:spcPts val="300"/>
              </a:spcAft>
            </a:pPr>
            <a:r>
              <a:rPr lang="en-GB" sz="1000" b="1" dirty="0">
                <a:solidFill>
                  <a:srgbClr val="222222"/>
                </a:solidFill>
                <a:latin typeface="Merriweather Sans" pitchFamily="2" charset="77"/>
              </a:rPr>
              <a:t>[3]</a:t>
            </a:r>
            <a:r>
              <a:rPr lang="en-GB" sz="1000" dirty="0">
                <a:solidFill>
                  <a:srgbClr val="222222"/>
                </a:solidFill>
                <a:latin typeface="Merriweather Sans" pitchFamily="2" charset="77"/>
              </a:rPr>
              <a:t> Chris Newcombe, Tim Rath, Fan Zhang, Bogdan Munteanu, Marc Brooker, and Michael </a:t>
            </a:r>
            <a:r>
              <a:rPr lang="en-GB" sz="1000" dirty="0" err="1">
                <a:solidFill>
                  <a:srgbClr val="222222"/>
                </a:solidFill>
                <a:latin typeface="Merriweather Sans" pitchFamily="2" charset="77"/>
              </a:rPr>
              <a:t>Deardeuff</a:t>
            </a:r>
            <a:r>
              <a:rPr lang="en-GB" sz="1000" dirty="0">
                <a:solidFill>
                  <a:srgbClr val="222222"/>
                </a:solidFill>
                <a:latin typeface="Merriweather Sans" pitchFamily="2" charset="77"/>
              </a:rPr>
              <a:t>. (2015). </a:t>
            </a:r>
            <a:r>
              <a:rPr lang="en-GB" sz="1000" b="1" dirty="0">
                <a:solidFill>
                  <a:srgbClr val="222222"/>
                </a:solidFill>
                <a:latin typeface="Merriweather Sans" pitchFamily="2" charset="77"/>
              </a:rPr>
              <a:t>How Amazon web services uses formal methods</a:t>
            </a:r>
            <a:r>
              <a:rPr lang="en-GB" sz="1000" dirty="0">
                <a:solidFill>
                  <a:srgbClr val="222222"/>
                </a:solidFill>
                <a:latin typeface="Merriweather Sans" pitchFamily="2" charset="77"/>
              </a:rPr>
              <a:t>. </a:t>
            </a:r>
            <a:r>
              <a:rPr lang="en-GB" sz="1000" i="1" dirty="0">
                <a:solidFill>
                  <a:srgbClr val="222222"/>
                </a:solidFill>
                <a:latin typeface="Merriweather Sans" pitchFamily="2" charset="77"/>
              </a:rPr>
              <a:t>Commun. ACM</a:t>
            </a:r>
            <a:r>
              <a:rPr lang="en-GB" sz="1000" dirty="0">
                <a:solidFill>
                  <a:srgbClr val="222222"/>
                </a:solidFill>
                <a:latin typeface="Merriweather Sans" pitchFamily="2" charset="77"/>
              </a:rPr>
              <a:t> 58, 4 (April 2015), 66–73. </a:t>
            </a:r>
            <a:r>
              <a:rPr lang="en-GB" sz="1000" dirty="0">
                <a:solidFill>
                  <a:srgbClr val="222222"/>
                </a:solidFill>
                <a:latin typeface="Merriweather Sans" pitchFamily="2" charset="77"/>
                <a:hlinkClick r:id="rId6"/>
              </a:rPr>
              <a:t>https://doi.org/10.1145/2699417</a:t>
            </a:r>
            <a:r>
              <a:rPr lang="en-GB" sz="1000" dirty="0">
                <a:solidFill>
                  <a:srgbClr val="222222"/>
                </a:solidFill>
                <a:latin typeface="Merriweather Sans" pitchFamily="2" charset="77"/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B61690-4AEA-878D-9391-674EA08DF4B9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120170" y="3376907"/>
            <a:ext cx="2071830" cy="20772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1E33B74-ECAE-090C-0C03-E0F4F8F2250F}"/>
              </a:ext>
            </a:extLst>
          </p:cNvPr>
          <p:cNvSpPr txBox="1"/>
          <p:nvPr/>
        </p:nvSpPr>
        <p:spPr>
          <a:xfrm>
            <a:off x="10599362" y="2782668"/>
            <a:ext cx="11134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>
                <a:hlinkClick r:id="rId8"/>
              </a:rPr>
              <a:t>ETMF’24</a:t>
            </a:r>
          </a:p>
          <a:p>
            <a:r>
              <a:rPr lang="en-FR" dirty="0">
                <a:hlinkClick r:id="rId8"/>
              </a:rPr>
              <a:t>Lecture 1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329623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97" y="0"/>
            <a:ext cx="6184900" cy="6701205"/>
          </a:xfrm>
        </p:spPr>
      </p:pic>
      <p:sp>
        <p:nvSpPr>
          <p:cNvPr id="5" name="TextBox 4"/>
          <p:cNvSpPr txBox="1"/>
          <p:nvPr/>
        </p:nvSpPr>
        <p:spPr>
          <a:xfrm>
            <a:off x="388589" y="905107"/>
            <a:ext cx="31140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Failure-free state-space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A168C6-BA1D-71BE-CB8A-4C3CEDF26910}"/>
              </a:ext>
            </a:extLst>
          </p:cNvPr>
          <p:cNvSpPr txBox="1"/>
          <p:nvPr/>
        </p:nvSpPr>
        <p:spPr>
          <a:xfrm>
            <a:off x="6092284" y="5377766"/>
            <a:ext cx="609971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[1] </a:t>
            </a:r>
            <a:r>
              <a:rPr lang="en-GB" sz="1000" b="0" i="0" dirty="0" err="1">
                <a:solidFill>
                  <a:srgbClr val="222222"/>
                </a:solidFill>
                <a:effectLst/>
                <a:latin typeface="Merriweather Sans" pitchFamily="2" charset="77"/>
              </a:rPr>
              <a:t>Boniol</a:t>
            </a:r>
            <a:r>
              <a:rPr lang="en-GB" sz="1000" b="0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, F., Wiels, V. (2014). </a:t>
            </a:r>
            <a:r>
              <a:rPr lang="en-GB" sz="1000" b="1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The Landing Gear System Case Study</a:t>
            </a:r>
            <a:r>
              <a:rPr lang="en-GB" sz="1000" b="0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. In: </a:t>
            </a:r>
            <a:r>
              <a:rPr lang="en-GB" sz="1000" b="0" i="0" dirty="0" err="1">
                <a:solidFill>
                  <a:srgbClr val="222222"/>
                </a:solidFill>
                <a:effectLst/>
                <a:latin typeface="Merriweather Sans" pitchFamily="2" charset="77"/>
              </a:rPr>
              <a:t>Boniol</a:t>
            </a:r>
            <a:r>
              <a:rPr lang="en-GB" sz="1000" b="0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, F., Wiels, V., Ait </a:t>
            </a:r>
            <a:r>
              <a:rPr lang="en-GB" sz="1000" b="0" i="0" dirty="0" err="1">
                <a:solidFill>
                  <a:srgbClr val="222222"/>
                </a:solidFill>
                <a:effectLst/>
                <a:latin typeface="Merriweather Sans" pitchFamily="2" charset="77"/>
              </a:rPr>
              <a:t>Ameur</a:t>
            </a:r>
            <a:r>
              <a:rPr lang="en-GB" sz="1000" b="0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, Y., </a:t>
            </a:r>
            <a:r>
              <a:rPr lang="en-GB" sz="1000" b="0" i="0" dirty="0" err="1">
                <a:solidFill>
                  <a:srgbClr val="222222"/>
                </a:solidFill>
                <a:effectLst/>
                <a:latin typeface="Merriweather Sans" pitchFamily="2" charset="77"/>
              </a:rPr>
              <a:t>Schewe</a:t>
            </a:r>
            <a:r>
              <a:rPr lang="en-GB" sz="1000" b="0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, KD. (eds) ABZ 2014: The Landing Gear Case Study. ABZ 2014. Communications in Computer and Information Science, vol 433. Springer, Cham. </a:t>
            </a:r>
            <a:r>
              <a:rPr lang="en-GB" sz="1000" b="0" i="0" dirty="0">
                <a:solidFill>
                  <a:srgbClr val="222222"/>
                </a:solidFill>
                <a:effectLst/>
                <a:latin typeface="Merriweather Sans" pitchFamily="2" charset="77"/>
                <a:hlinkClick r:id="rId3"/>
              </a:rPr>
              <a:t>https://doi.org/</a:t>
            </a:r>
            <a:r>
              <a:rPr lang="en-GB" sz="1000" b="0" i="0" dirty="0">
                <a:solidFill>
                  <a:srgbClr val="025E8D"/>
                </a:solidFill>
                <a:effectLst/>
                <a:latin typeface="Merriweather Sans" pitchFamily="2" charset="77"/>
                <a:hlinkClick r:id="rId3"/>
              </a:rPr>
              <a:t>10.1007/978-3-319-07512-9_1</a:t>
            </a:r>
            <a:endParaRPr lang="en-GB" sz="1000" b="0" i="0" dirty="0">
              <a:solidFill>
                <a:srgbClr val="025E8D"/>
              </a:solidFill>
              <a:effectLst/>
              <a:latin typeface="Merriweather Sans" pitchFamily="2" charset="77"/>
            </a:endParaRPr>
          </a:p>
          <a:p>
            <a:r>
              <a:rPr lang="en-GB" sz="1000" dirty="0">
                <a:solidFill>
                  <a:srgbClr val="222222"/>
                </a:solidFill>
                <a:latin typeface="Merriweather Sans" pitchFamily="2" charset="77"/>
              </a:rPr>
              <a:t>[2] </a:t>
            </a:r>
            <a:r>
              <a:rPr lang="en-GB" sz="1000" dirty="0" err="1">
                <a:solidFill>
                  <a:srgbClr val="222222"/>
                </a:solidFill>
                <a:latin typeface="Merriweather Sans" pitchFamily="2" charset="77"/>
              </a:rPr>
              <a:t>Dhaussy</a:t>
            </a:r>
            <a:r>
              <a:rPr lang="en-GB" sz="1000" b="0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, P., </a:t>
            </a:r>
            <a:r>
              <a:rPr lang="en-GB" sz="1000" b="0" i="0" dirty="0" err="1">
                <a:solidFill>
                  <a:srgbClr val="222222"/>
                </a:solidFill>
                <a:effectLst/>
                <a:latin typeface="Merriweather Sans" pitchFamily="2" charset="77"/>
              </a:rPr>
              <a:t>Teodorov</a:t>
            </a:r>
            <a:r>
              <a:rPr lang="en-GB" sz="1000" b="0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, C. (2014). </a:t>
            </a:r>
            <a:r>
              <a:rPr lang="en-GB" sz="1000" b="1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Context-Aware Verification of a Landing Gear System</a:t>
            </a:r>
            <a:r>
              <a:rPr lang="en-GB" sz="1000" b="0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. In: </a:t>
            </a:r>
            <a:r>
              <a:rPr lang="en-GB" sz="1000" b="0" i="0" dirty="0" err="1">
                <a:solidFill>
                  <a:srgbClr val="222222"/>
                </a:solidFill>
                <a:effectLst/>
                <a:latin typeface="Merriweather Sans" pitchFamily="2" charset="77"/>
              </a:rPr>
              <a:t>Boniol</a:t>
            </a:r>
            <a:r>
              <a:rPr lang="en-GB" sz="1000" b="0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, F., Wiels, V., Ait </a:t>
            </a:r>
            <a:r>
              <a:rPr lang="en-GB" sz="1000" b="0" i="0" dirty="0" err="1">
                <a:solidFill>
                  <a:srgbClr val="222222"/>
                </a:solidFill>
                <a:effectLst/>
                <a:latin typeface="Merriweather Sans" pitchFamily="2" charset="77"/>
              </a:rPr>
              <a:t>Ameur</a:t>
            </a:r>
            <a:r>
              <a:rPr lang="en-GB" sz="1000" b="0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, Y., </a:t>
            </a:r>
            <a:r>
              <a:rPr lang="en-GB" sz="1000" b="0" i="0" dirty="0" err="1">
                <a:solidFill>
                  <a:srgbClr val="222222"/>
                </a:solidFill>
                <a:effectLst/>
                <a:latin typeface="Merriweather Sans" pitchFamily="2" charset="77"/>
              </a:rPr>
              <a:t>Schewe</a:t>
            </a:r>
            <a:r>
              <a:rPr lang="en-GB" sz="1000" b="0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, KD. (eds) ABZ 2014: The Landing Gear Case Study. ABZ 2014. Communications in Computer and Information Science, vol 433. Springer, Cham. https://</a:t>
            </a:r>
            <a:r>
              <a:rPr lang="en-GB" sz="1000" b="0" i="0" dirty="0" err="1">
                <a:solidFill>
                  <a:srgbClr val="222222"/>
                </a:solidFill>
                <a:effectLst/>
                <a:latin typeface="Merriweather Sans" pitchFamily="2" charset="77"/>
              </a:rPr>
              <a:t>doi.org</a:t>
            </a:r>
            <a:r>
              <a:rPr lang="en-GB" sz="1000" b="0" i="0" dirty="0">
                <a:solidFill>
                  <a:srgbClr val="222222"/>
                </a:solidFill>
                <a:effectLst/>
                <a:latin typeface="Merriweather Sans" pitchFamily="2" charset="77"/>
              </a:rPr>
              <a:t>/</a:t>
            </a:r>
            <a:r>
              <a:rPr lang="en-GB" sz="1000" b="0" i="0" dirty="0">
                <a:solidFill>
                  <a:srgbClr val="025E8D"/>
                </a:solidFill>
                <a:effectLst/>
                <a:latin typeface="Merriweather Sans" pitchFamily="2" charset="77"/>
                <a:hlinkClick r:id="rId4"/>
              </a:rPr>
              <a:t>10.1007/978-3-319-07512-9_4</a:t>
            </a:r>
            <a:endParaRPr lang="en-FR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07CADA-AD9D-B3BA-0406-5E96A8CA0D27}"/>
              </a:ext>
            </a:extLst>
          </p:cNvPr>
          <p:cNvSpPr txBox="1"/>
          <p:nvPr/>
        </p:nvSpPr>
        <p:spPr>
          <a:xfrm>
            <a:off x="5144505" y="322035"/>
            <a:ext cx="583723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2800" dirty="0"/>
              <a:t>The complexity is here:</a:t>
            </a:r>
          </a:p>
          <a:p>
            <a:r>
              <a:rPr lang="en-FR" sz="2800" dirty="0"/>
              <a:t>Analysing a Landing Gear System [1] </a:t>
            </a:r>
          </a:p>
          <a:p>
            <a:r>
              <a:rPr lang="en-FR" sz="2800" dirty="0"/>
              <a:t>with Timed Automata [2]</a:t>
            </a:r>
          </a:p>
        </p:txBody>
      </p:sp>
    </p:spTree>
    <p:extLst>
      <p:ext uri="{BB962C8B-B14F-4D97-AF65-F5344CB8AC3E}">
        <p14:creationId xmlns:p14="http://schemas.microsoft.com/office/powerpoint/2010/main" val="1312765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137" y="74367"/>
            <a:ext cx="8277726" cy="6594936"/>
          </a:xfrm>
        </p:spPr>
      </p:pic>
      <p:sp>
        <p:nvSpPr>
          <p:cNvPr id="5" name="TextBox 4"/>
          <p:cNvSpPr txBox="1"/>
          <p:nvPr/>
        </p:nvSpPr>
        <p:spPr>
          <a:xfrm>
            <a:off x="8658053" y="1092656"/>
            <a:ext cx="31536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100X bigger state-space</a:t>
            </a:r>
          </a:p>
        </p:txBody>
      </p:sp>
    </p:spTree>
    <p:extLst>
      <p:ext uri="{BB962C8B-B14F-4D97-AF65-F5344CB8AC3E}">
        <p14:creationId xmlns:p14="http://schemas.microsoft.com/office/powerpoint/2010/main" val="4105340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628CBC-8EE6-65F3-DCC6-4A4D6DF97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FR" sz="3400" kern="1400" spc="-50">
                <a:latin typeface="Aptos Display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Modeling and Verification with Timed Automata</a:t>
            </a:r>
            <a:endParaRPr lang="en-FR" sz="3400"/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2F2D-9E02-7299-4B8B-7D26244EF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5" y="2660904"/>
            <a:ext cx="5564381" cy="35478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GB" sz="2200" b="1" i="0" dirty="0">
                <a:effectLst/>
                <a:latin typeface="Open Sans" panose="020B0606030504020204" pitchFamily="34" charset="0"/>
                <a:hlinkClick r:id="rId2"/>
              </a:rPr>
              <a:t>ETMF 2021</a:t>
            </a:r>
            <a:r>
              <a:rPr lang="en-GB" sz="2200" b="1" i="0" dirty="0">
                <a:effectLst/>
                <a:latin typeface="Open Sans" panose="020B0606030504020204" pitchFamily="34" charset="0"/>
              </a:rPr>
              <a:t>:</a:t>
            </a:r>
          </a:p>
          <a:p>
            <a:pPr marL="0" indent="0">
              <a:buNone/>
            </a:pPr>
            <a:r>
              <a:rPr lang="en-GB" sz="2200" b="1" i="0" dirty="0">
                <a:effectLst/>
                <a:latin typeface="Open Sans" panose="020B0606030504020204" pitchFamily="34" charset="0"/>
              </a:rPr>
              <a:t>Timed Automata </a:t>
            </a:r>
            <a:endParaRPr lang="en-GB" sz="2200" b="1" dirty="0"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GB" sz="2200" b="0" i="0" dirty="0">
                <a:effectLst/>
                <a:latin typeface="Open Sans" panose="020B0606030504020204" pitchFamily="34" charset="0"/>
                <a:hlinkClick r:id="rId3"/>
              </a:rPr>
              <a:t>Prof. Neda Saeedloei</a:t>
            </a:r>
            <a:r>
              <a:rPr lang="en-GB" sz="2200" b="0" i="0" dirty="0">
                <a:effectLst/>
                <a:latin typeface="Open Sans" panose="020B0606030504020204" pitchFamily="34" charset="0"/>
              </a:rPr>
              <a:t> (Towson University)</a:t>
            </a:r>
          </a:p>
          <a:p>
            <a:pPr marL="0" indent="0">
              <a:buNone/>
            </a:pPr>
            <a:endParaRPr lang="en-GB" sz="2200" dirty="0">
              <a:hlinkClick r:id="rId4"/>
            </a:endParaRPr>
          </a:p>
          <a:p>
            <a:pPr marL="0" indent="0">
              <a:buNone/>
            </a:pPr>
            <a:r>
              <a:rPr lang="en-GB" sz="2200" dirty="0">
                <a:hlinkClick r:id="rId4"/>
              </a:rPr>
              <a:t>https://youtu.be/KJAZNXN3aiA</a:t>
            </a:r>
            <a:r>
              <a:rPr lang="en-GB" sz="2200" dirty="0"/>
              <a:t> </a:t>
            </a:r>
            <a:endParaRPr lang="en-FR" sz="2200" dirty="0"/>
          </a:p>
        </p:txBody>
      </p:sp>
      <p:pic>
        <p:nvPicPr>
          <p:cNvPr id="8" name="Picture 7" descr="A screenshot of a video&#10;&#10;Description automatically generated">
            <a:extLst>
              <a:ext uri="{FF2B5EF4-FFF2-40B4-BE49-F238E27FC236}">
                <a16:creationId xmlns:a16="http://schemas.microsoft.com/office/drawing/2014/main" id="{3CCB7425-68A9-F7CC-93E7-8558466AA2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9048" y="1463772"/>
            <a:ext cx="5458968" cy="3930456"/>
          </a:xfrm>
          <a:prstGeom prst="rect">
            <a:avLst/>
          </a:prstGeom>
          <a:effectLst>
            <a:outerShdw blurRad="267742" dist="38100" dir="2700000" sx="101000" sy="101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BC98E2-25D2-8540-2389-FD2C8F56AF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fr-FR"/>
              <a:t>03/12/2024</a:t>
            </a:r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7F5588-AB3D-6FE5-F428-CCA8AB121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/>
              <a:t>ETMF'24</a:t>
            </a:r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5ED146-6ED5-CAC0-3355-E8D0DBBB0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6904A89-D5F1-0C40-B9BB-EAD5CD6698D8}" type="slidenum">
              <a:rPr lang="en-FR" smtClean="0"/>
              <a:pPr>
                <a:spcAft>
                  <a:spcPts val="600"/>
                </a:spcAft>
              </a:pPr>
              <a:t>8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6177705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601933-7BD2-48A8-8121-5F1DCC770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03/12/2024</a:t>
            </a:r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6000F3-C379-4861-01ED-888088B33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ETMF'24</a:t>
            </a:r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D838A3-D425-029B-94C3-8B2704D83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04A89-D5F1-0C40-B9BB-EAD5CD6698D8}" type="slidenum">
              <a:rPr lang="en-FR" smtClean="0"/>
              <a:t>9</a:t>
            </a:fld>
            <a:endParaRPr lang="en-FR"/>
          </a:p>
        </p:txBody>
      </p:sp>
      <p:pic>
        <p:nvPicPr>
          <p:cNvPr id="14" name="Picture 13" descr="A rainbow colored paint splatter with black text&#10;&#10;Description automatically generated">
            <a:extLst>
              <a:ext uri="{FF2B5EF4-FFF2-40B4-BE49-F238E27FC236}">
                <a16:creationId xmlns:a16="http://schemas.microsoft.com/office/drawing/2014/main" id="{B381FA86-228D-DD5B-2ED6-20EDBFC7F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296007" y="1436027"/>
            <a:ext cx="5314593" cy="398594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3126136-E907-298B-0402-F0E8DC498BC6}"/>
              </a:ext>
            </a:extLst>
          </p:cNvPr>
          <p:cNvSpPr txBox="1"/>
          <p:nvPr/>
        </p:nvSpPr>
        <p:spPr>
          <a:xfrm>
            <a:off x="4826000" y="5052640"/>
            <a:ext cx="254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900" dirty="0">
                <a:hlinkClick r:id="rId3" tooltip="https://freepngimg.com/png/19305-thank-you-png-clipart"/>
              </a:rPr>
              <a:t>This Photo</a:t>
            </a:r>
            <a:r>
              <a:rPr lang="en-FR" sz="900" dirty="0"/>
              <a:t> by Unknown Author is licensed under </a:t>
            </a:r>
            <a:r>
              <a:rPr lang="en-FR" sz="900" dirty="0">
                <a:hlinkClick r:id="rId4" tooltip="https://creativecommons.org/licenses/by-nc/3.0/"/>
              </a:rPr>
              <a:t>CC BY-NC</a:t>
            </a:r>
            <a:endParaRPr lang="en-FR" sz="900" dirty="0"/>
          </a:p>
        </p:txBody>
      </p:sp>
    </p:spTree>
    <p:extLst>
      <p:ext uri="{BB962C8B-B14F-4D97-AF65-F5344CB8AC3E}">
        <p14:creationId xmlns:p14="http://schemas.microsoft.com/office/powerpoint/2010/main" val="596016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1699</TotalTime>
  <Words>2402</Words>
  <Application>Microsoft Macintosh PowerPoint</Application>
  <PresentationFormat>Widescreen</PresentationFormat>
  <Paragraphs>346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9" baseType="lpstr">
      <vt:lpstr>Amaranth</vt:lpstr>
      <vt:lpstr>Aptos</vt:lpstr>
      <vt:lpstr>Aptos Display</vt:lpstr>
      <vt:lpstr>Arial</vt:lpstr>
      <vt:lpstr>Bookman Old Style</vt:lpstr>
      <vt:lpstr>Calibri</vt:lpstr>
      <vt:lpstr>Cambria Math</vt:lpstr>
      <vt:lpstr>Merriweather Sans</vt:lpstr>
      <vt:lpstr>Open Sans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  <vt:lpstr>Model checking is a formal verification technique that is highly accessible to engineers.</vt:lpstr>
      <vt:lpstr>PowerPoint Presentation</vt:lpstr>
      <vt:lpstr>PowerPoint Presentation</vt:lpstr>
      <vt:lpstr>Modeling and Verification with Timed Automata</vt:lpstr>
      <vt:lpstr>PowerPoint Presentation</vt:lpstr>
      <vt:lpstr>Example: Level Crossing</vt:lpstr>
      <vt:lpstr>Timed Automata : Syntax</vt:lpstr>
      <vt:lpstr>Timed Automata : Semantics</vt:lpstr>
      <vt:lpstr>Timed Automata: From Syntax to Semantics</vt:lpstr>
      <vt:lpstr>Timed Automata: From Syntax to Semantics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transition T1 executes in [MIN, MAX]</vt:lpstr>
      <vt:lpstr>PowerPoint Presentation</vt:lpstr>
      <vt:lpstr>Let’s do some UPPAAL now</vt:lpstr>
      <vt:lpstr>Example: Level Crossing</vt:lpstr>
      <vt:lpstr>Barrier: Properties</vt:lpstr>
      <vt:lpstr>TrackCircuit: Properties</vt:lpstr>
      <vt:lpstr>Full System: Properties</vt:lpstr>
      <vt:lpstr>To go further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TEODOROV Ciprian</dc:creator>
  <cp:lastModifiedBy>TEODOROV Ciprian</cp:lastModifiedBy>
  <cp:revision>19</cp:revision>
  <dcterms:created xsi:type="dcterms:W3CDTF">2024-12-01T20:11:41Z</dcterms:created>
  <dcterms:modified xsi:type="dcterms:W3CDTF">2024-12-03T00:36:12Z</dcterms:modified>
</cp:coreProperties>
</file>

<file path=docProps/thumbnail.jpeg>
</file>